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sldIdLst>
    <p:sldId id="256" r:id="rId2"/>
    <p:sldId id="259" r:id="rId3"/>
    <p:sldId id="260" r:id="rId4"/>
    <p:sldId id="355" r:id="rId5"/>
    <p:sldId id="451" r:id="rId6"/>
    <p:sldId id="452" r:id="rId7"/>
    <p:sldId id="453" r:id="rId8"/>
    <p:sldId id="454" r:id="rId9"/>
    <p:sldId id="455" r:id="rId10"/>
    <p:sldId id="356" r:id="rId11"/>
    <p:sldId id="357" r:id="rId12"/>
    <p:sldId id="456" r:id="rId13"/>
    <p:sldId id="458" r:id="rId14"/>
    <p:sldId id="457" r:id="rId15"/>
    <p:sldId id="459" r:id="rId16"/>
    <p:sldId id="358" r:id="rId17"/>
    <p:sldId id="449" r:id="rId18"/>
    <p:sldId id="360" r:id="rId19"/>
    <p:sldId id="364" r:id="rId20"/>
    <p:sldId id="365" r:id="rId21"/>
    <p:sldId id="366" r:id="rId22"/>
    <p:sldId id="367" r:id="rId23"/>
    <p:sldId id="370" r:id="rId24"/>
    <p:sldId id="369" r:id="rId25"/>
    <p:sldId id="371" r:id="rId26"/>
    <p:sldId id="372" r:id="rId27"/>
    <p:sldId id="450" r:id="rId28"/>
    <p:sldId id="435" r:id="rId29"/>
    <p:sldId id="436" r:id="rId30"/>
    <p:sldId id="448" r:id="rId31"/>
    <p:sldId id="438" r:id="rId32"/>
    <p:sldId id="440" r:id="rId33"/>
    <p:sldId id="441" r:id="rId34"/>
    <p:sldId id="442" r:id="rId35"/>
    <p:sldId id="443" r:id="rId36"/>
    <p:sldId id="444" r:id="rId37"/>
    <p:sldId id="446" r:id="rId38"/>
    <p:sldId id="44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181672-C24A-4ABF-BD69-E61F578DE8EC}"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99B0C-4211-4FCD-8C0A-57F26A8BE5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37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81672-C24A-4ABF-BD69-E61F578DE8EC}"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239164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81672-C24A-4ABF-BD69-E61F578DE8EC}"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275241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81672-C24A-4ABF-BD69-E61F578DE8EC}"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83945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181672-C24A-4ABF-BD69-E61F578DE8EC}"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99B0C-4211-4FCD-8C0A-57F26A8BE5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73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181672-C24A-4ABF-BD69-E61F578DE8EC}"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39835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181672-C24A-4ABF-BD69-E61F578DE8EC}" type="datetimeFigureOut">
              <a:rPr lang="en-US" smtClean="0"/>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116748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81672-C24A-4ABF-BD69-E61F578DE8EC}" type="datetimeFigureOut">
              <a:rPr lang="en-US" smtClean="0"/>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326318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181672-C24A-4ABF-BD69-E61F578DE8EC}" type="datetimeFigureOut">
              <a:rPr lang="en-US" smtClean="0"/>
              <a:t>11/18/2021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183513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A181672-C24A-4ABF-BD69-E61F578DE8EC}" type="datetimeFigureOut">
              <a:rPr lang="en-US" smtClean="0"/>
              <a:t>11/18/2021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1D99B0C-4211-4FCD-8C0A-57F26A8BE5B2}" type="slidenum">
              <a:rPr lang="en-US" smtClean="0"/>
              <a:t>‹#›</a:t>
            </a:fld>
            <a:endParaRPr lang="en-US"/>
          </a:p>
        </p:txBody>
      </p:sp>
    </p:spTree>
    <p:extLst>
      <p:ext uri="{BB962C8B-B14F-4D97-AF65-F5344CB8AC3E}">
        <p14:creationId xmlns:p14="http://schemas.microsoft.com/office/powerpoint/2010/main" val="247769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A181672-C24A-4ABF-BD69-E61F578DE8EC}"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99B0C-4211-4FCD-8C0A-57F26A8BE5B2}" type="slidenum">
              <a:rPr lang="en-US" smtClean="0"/>
              <a:t>‹#›</a:t>
            </a:fld>
            <a:endParaRPr lang="en-US"/>
          </a:p>
        </p:txBody>
      </p:sp>
    </p:spTree>
    <p:extLst>
      <p:ext uri="{BB962C8B-B14F-4D97-AF65-F5344CB8AC3E}">
        <p14:creationId xmlns:p14="http://schemas.microsoft.com/office/powerpoint/2010/main" val="512421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181672-C24A-4ABF-BD69-E61F578DE8EC}" type="datetimeFigureOut">
              <a:rPr lang="en-US" smtClean="0"/>
              <a:t>11/18/2021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1D99B0C-4211-4FCD-8C0A-57F26A8BE5B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3578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6343" y="470262"/>
            <a:ext cx="5434148" cy="923330"/>
          </a:xfrm>
          <a:prstGeom prst="rect">
            <a:avLst/>
          </a:prstGeom>
          <a:noFill/>
        </p:spPr>
        <p:txBody>
          <a:bodyPr wrap="square" rtlCol="0">
            <a:spAutoFit/>
          </a:bodyPr>
          <a:lstStyle/>
          <a:p>
            <a:pPr algn="ctr"/>
            <a:r>
              <a:rPr lang="en-US" b="1" dirty="0">
                <a:solidFill>
                  <a:srgbClr val="000000"/>
                </a:solidFill>
                <a:latin typeface="Arial" panose="020B0604020202020204" pitchFamily="34" charset="0"/>
                <a:cs typeface="Arial" panose="020B0604020202020204" pitchFamily="34" charset="0"/>
              </a:rPr>
              <a:t>TRƯỜNG ĐẠI HỌC GIAO THÔNG VẬN TẢI</a:t>
            </a:r>
          </a:p>
          <a:p>
            <a:pPr algn="ctr"/>
            <a:r>
              <a:rPr lang="en-US" b="1" dirty="0">
                <a:solidFill>
                  <a:srgbClr val="000000"/>
                </a:solidFill>
                <a:latin typeface="Arial" panose="020B0604020202020204" pitchFamily="34" charset="0"/>
                <a:cs typeface="Arial" panose="020B0604020202020204" pitchFamily="34" charset="0"/>
              </a:rPr>
              <a:t>KHOA GIÁO DỤC QUỐC PHÒNG</a:t>
            </a:r>
          </a:p>
          <a:p>
            <a:pPr algn="ctr"/>
            <a:r>
              <a:rPr lang="en-US" b="1" dirty="0">
                <a:solidFill>
                  <a:srgbClr val="000000"/>
                </a:solidFill>
                <a:latin typeface="Arial" panose="020B0604020202020204" pitchFamily="34" charset="0"/>
                <a:cs typeface="Arial" panose="020B0604020202020204" pitchFamily="34" charset="0"/>
              </a:rPr>
              <a:t>BỘ MÔN GIÁO DỤC CHÍNH TRỊ - QP, AN</a:t>
            </a:r>
          </a:p>
        </p:txBody>
      </p:sp>
      <p:sp>
        <p:nvSpPr>
          <p:cNvPr id="5" name="TextBox 4"/>
          <p:cNvSpPr txBox="1"/>
          <p:nvPr/>
        </p:nvSpPr>
        <p:spPr>
          <a:xfrm>
            <a:off x="1828800" y="2181488"/>
            <a:ext cx="8543109" cy="2185214"/>
          </a:xfrm>
          <a:prstGeom prst="rect">
            <a:avLst/>
          </a:prstGeom>
          <a:noFill/>
        </p:spPr>
        <p:txBody>
          <a:bodyPr wrap="square" rtlCol="0">
            <a:spAutoFit/>
          </a:bodyPr>
          <a:lstStyle/>
          <a:p>
            <a:pPr algn="ctr"/>
            <a:r>
              <a:rPr lang="en-US" sz="2800" b="1" dirty="0">
                <a:solidFill>
                  <a:srgbClr val="000000"/>
                </a:solidFill>
                <a:latin typeface="Arial" panose="020B0604020202020204" pitchFamily="34" charset="0"/>
                <a:cs typeface="Arial" panose="020B0604020202020204" pitchFamily="34" charset="0"/>
              </a:rPr>
              <a:t>BÀI GIẢNG</a:t>
            </a:r>
          </a:p>
          <a:p>
            <a:pPr algn="ctr"/>
            <a:r>
              <a:rPr lang="en-US" sz="3600" b="1" dirty="0">
                <a:solidFill>
                  <a:srgbClr val="002060"/>
                </a:solidFill>
                <a:latin typeface="Arial" panose="020B0604020202020204" pitchFamily="34" charset="0"/>
                <a:cs typeface="Arial" panose="020B0604020202020204" pitchFamily="34" charset="0"/>
              </a:rPr>
              <a:t>PHÒNG, CHỐNG MỘT SỐ LOẠI TỘI PHẠM XÂM HẠI DANH DỰ, NHÂN PHẨM CỦA NGƯỜI KHÁC</a:t>
            </a:r>
          </a:p>
        </p:txBody>
      </p:sp>
      <p:sp>
        <p:nvSpPr>
          <p:cNvPr id="6" name="TextBox 5"/>
          <p:cNvSpPr txBox="1"/>
          <p:nvPr/>
        </p:nvSpPr>
        <p:spPr>
          <a:xfrm>
            <a:off x="4598126" y="5995851"/>
            <a:ext cx="3331027" cy="369332"/>
          </a:xfrm>
          <a:prstGeom prst="rect">
            <a:avLst/>
          </a:prstGeom>
          <a:noFill/>
        </p:spPr>
        <p:txBody>
          <a:bodyPr wrap="square" rtlCol="0">
            <a:spAutoFit/>
          </a:bodyPr>
          <a:lstStyle/>
          <a:p>
            <a:pPr algn="ctr"/>
            <a:r>
              <a:rPr lang="en-US" b="1" dirty="0">
                <a:solidFill>
                  <a:srgbClr val="000000"/>
                </a:solidFill>
                <a:latin typeface="Arial" panose="020B0604020202020204" pitchFamily="34" charset="0"/>
                <a:cs typeface="Arial" panose="020B0604020202020204" pitchFamily="34" charset="0"/>
              </a:rPr>
              <a:t>HÀ NỘI THÁNG 8 NĂM 2020</a:t>
            </a:r>
          </a:p>
        </p:txBody>
      </p:sp>
      <p:pic>
        <p:nvPicPr>
          <p:cNvPr id="7" name="Picture 6"/>
          <p:cNvPicPr>
            <a:picLocks noChangeAspect="1"/>
          </p:cNvPicPr>
          <p:nvPr/>
        </p:nvPicPr>
        <p:blipFill>
          <a:blip r:embed="rId2"/>
          <a:stretch>
            <a:fillRect/>
          </a:stretch>
        </p:blipFill>
        <p:spPr>
          <a:xfrm>
            <a:off x="129813" y="26126"/>
            <a:ext cx="1921055" cy="1921055"/>
          </a:xfrm>
          <a:prstGeom prst="rect">
            <a:avLst/>
          </a:prstGeom>
        </p:spPr>
      </p:pic>
      <p:pic>
        <p:nvPicPr>
          <p:cNvPr id="8" name="Picture 7"/>
          <p:cNvPicPr>
            <a:picLocks noChangeAspect="1"/>
          </p:cNvPicPr>
          <p:nvPr/>
        </p:nvPicPr>
        <p:blipFill>
          <a:blip r:embed="rId3"/>
          <a:stretch>
            <a:fillRect/>
          </a:stretch>
        </p:blipFill>
        <p:spPr>
          <a:xfrm>
            <a:off x="9809336" y="0"/>
            <a:ext cx="2382664" cy="1985553"/>
          </a:xfrm>
          <a:prstGeom prst="rect">
            <a:avLst/>
          </a:prstGeom>
        </p:spPr>
      </p:pic>
    </p:spTree>
    <p:extLst>
      <p:ext uri="{BB962C8B-B14F-4D97-AF65-F5344CB8AC3E}">
        <p14:creationId xmlns:p14="http://schemas.microsoft.com/office/powerpoint/2010/main" val="947452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2247900" y="1037897"/>
            <a:ext cx="7505700" cy="523220"/>
          </a:xfrm>
          <a:prstGeom prst="rect">
            <a:avLst/>
          </a:prstGeom>
          <a:noFill/>
        </p:spPr>
        <p:txBody>
          <a:bodyPr wrap="square" rtlCol="0">
            <a:spAutoFit/>
          </a:bodyPr>
          <a:lstStyle/>
          <a:p>
            <a:pPr algn="ct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latin typeface="Arial" panose="020B0604020202020204" pitchFamily="34" charset="0"/>
                <a:ea typeface="Calibri" panose="020F0502020204030204" pitchFamily="34" charset="0"/>
                <a:cs typeface="Arial" panose="020B0604020202020204" pitchFamily="34" charset="0"/>
              </a:rPr>
              <a:t>danh</a:t>
            </a:r>
            <a:r>
              <a:rPr lang="en-US" sz="28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latin typeface="Arial" panose="020B0604020202020204" pitchFamily="34" charset="0"/>
                <a:ea typeface="Calibri" panose="020F0502020204030204" pitchFamily="34" charset="0"/>
                <a:cs typeface="Arial" panose="020B0604020202020204" pitchFamily="34" charset="0"/>
              </a:rPr>
              <a:t>dự</a:t>
            </a:r>
            <a:endParaRPr lang="en-US" sz="28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63AE62EB-A69F-48C8-B1A8-35EB03121C22}"/>
              </a:ext>
            </a:extLst>
          </p:cNvPr>
          <p:cNvSpPr txBox="1"/>
          <p:nvPr/>
        </p:nvSpPr>
        <p:spPr>
          <a:xfrm>
            <a:off x="957127" y="1750534"/>
            <a:ext cx="10220324" cy="1200329"/>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en-US" sz="2400" b="0" dirty="0" err="1"/>
              <a:t>Danh</a:t>
            </a:r>
            <a:r>
              <a:rPr lang="en-US" sz="2400" b="0" dirty="0"/>
              <a:t> </a:t>
            </a:r>
            <a:r>
              <a:rPr lang="en-US" sz="2400" b="0" dirty="0" err="1"/>
              <a:t>dự</a:t>
            </a:r>
            <a:r>
              <a:rPr lang="en-US" sz="2400" b="0" dirty="0"/>
              <a:t> </a:t>
            </a:r>
            <a:r>
              <a:rPr lang="en-US" sz="2400" b="0" dirty="0" err="1"/>
              <a:t>là</a:t>
            </a:r>
            <a:r>
              <a:rPr lang="en-US" sz="2400" b="0" dirty="0"/>
              <a:t> </a:t>
            </a:r>
            <a:r>
              <a:rPr lang="en-US" sz="2400" b="0" dirty="0" err="1"/>
              <a:t>sự</a:t>
            </a:r>
            <a:r>
              <a:rPr lang="en-US" sz="2400" b="0" dirty="0"/>
              <a:t> </a:t>
            </a:r>
            <a:r>
              <a:rPr lang="en-US" sz="2400" b="0" dirty="0" err="1"/>
              <a:t>coi</a:t>
            </a:r>
            <a:r>
              <a:rPr lang="en-US" sz="2400" b="0" dirty="0"/>
              <a:t> </a:t>
            </a:r>
            <a:r>
              <a:rPr lang="en-US" sz="2400" b="0" dirty="0" err="1"/>
              <a:t>trọng</a:t>
            </a:r>
            <a:r>
              <a:rPr lang="en-US" sz="2400" b="0" dirty="0"/>
              <a:t>, </a:t>
            </a:r>
            <a:r>
              <a:rPr lang="en-US" sz="2400" b="0" dirty="0" err="1"/>
              <a:t>đánh</a:t>
            </a:r>
            <a:r>
              <a:rPr lang="en-US" sz="2400" b="0" dirty="0"/>
              <a:t> </a:t>
            </a:r>
            <a:r>
              <a:rPr lang="en-US" sz="2400" b="0" dirty="0" err="1"/>
              <a:t>giá</a:t>
            </a:r>
            <a:r>
              <a:rPr lang="en-US" sz="2400" b="0" dirty="0"/>
              <a:t> </a:t>
            </a:r>
            <a:r>
              <a:rPr lang="en-US" sz="2400" b="0" dirty="0" err="1"/>
              <a:t>cao</a:t>
            </a:r>
            <a:r>
              <a:rPr lang="en-US" sz="2400" b="0" dirty="0"/>
              <a:t> </a:t>
            </a:r>
            <a:r>
              <a:rPr lang="en-US" sz="2400" b="0" dirty="0" err="1"/>
              <a:t>của</a:t>
            </a:r>
            <a:r>
              <a:rPr lang="en-US" sz="2400" b="0" dirty="0"/>
              <a:t> </a:t>
            </a:r>
            <a:r>
              <a:rPr lang="en-US" sz="2400" b="0" dirty="0" err="1"/>
              <a:t>dư</a:t>
            </a:r>
            <a:r>
              <a:rPr lang="en-US" sz="2400" b="0" dirty="0"/>
              <a:t> </a:t>
            </a:r>
            <a:r>
              <a:rPr lang="en-US" sz="2400" b="0" dirty="0" err="1"/>
              <a:t>luận</a:t>
            </a:r>
            <a:r>
              <a:rPr lang="en-US" sz="2400" b="0" dirty="0"/>
              <a:t> </a:t>
            </a:r>
            <a:r>
              <a:rPr lang="en-US" sz="2400" b="0" dirty="0" err="1"/>
              <a:t>xã</a:t>
            </a:r>
            <a:r>
              <a:rPr lang="en-US" sz="2400" b="0" dirty="0"/>
              <a:t> </a:t>
            </a:r>
            <a:r>
              <a:rPr lang="en-US" sz="2400" b="0" dirty="0" err="1"/>
              <a:t>hội</a:t>
            </a:r>
            <a:r>
              <a:rPr lang="en-US" sz="2400" b="0" dirty="0"/>
              <a:t> </a:t>
            </a:r>
            <a:r>
              <a:rPr lang="en-US" sz="2400" b="0" dirty="0" err="1"/>
              <a:t>với</a:t>
            </a:r>
            <a:r>
              <a:rPr lang="en-US" sz="2400" b="0" dirty="0"/>
              <a:t> </a:t>
            </a:r>
            <a:r>
              <a:rPr lang="en-US" sz="2400" b="0" dirty="0" err="1"/>
              <a:t>một</a:t>
            </a:r>
            <a:r>
              <a:rPr lang="en-US" sz="2400" b="0" dirty="0"/>
              <a:t> </a:t>
            </a:r>
            <a:r>
              <a:rPr lang="en-US" sz="2400" b="0" dirty="0" err="1"/>
              <a:t>người</a:t>
            </a:r>
            <a:r>
              <a:rPr lang="en-US" sz="2400" b="0" dirty="0"/>
              <a:t> </a:t>
            </a:r>
            <a:r>
              <a:rPr lang="en-US" sz="2400" b="0" dirty="0" err="1"/>
              <a:t>và</a:t>
            </a:r>
            <a:r>
              <a:rPr lang="en-US" sz="2400" b="0" dirty="0"/>
              <a:t> </a:t>
            </a:r>
            <a:r>
              <a:rPr lang="en-US" sz="2400" b="0" dirty="0" err="1"/>
              <a:t>sự</a:t>
            </a:r>
            <a:r>
              <a:rPr lang="en-US" sz="2400" b="0" dirty="0"/>
              <a:t> </a:t>
            </a:r>
            <a:r>
              <a:rPr lang="en-US" sz="2400" b="0" dirty="0" err="1"/>
              <a:t>tự</a:t>
            </a:r>
            <a:r>
              <a:rPr lang="en-US" sz="2400" b="0" dirty="0"/>
              <a:t> </a:t>
            </a:r>
            <a:r>
              <a:rPr lang="en-US" sz="2400" b="0" dirty="0" err="1"/>
              <a:t>đánh</a:t>
            </a:r>
            <a:r>
              <a:rPr lang="en-US" sz="2400" b="0" dirty="0"/>
              <a:t> </a:t>
            </a:r>
            <a:r>
              <a:rPr lang="en-US" sz="2400" b="0" dirty="0" err="1"/>
              <a:t>giá</a:t>
            </a:r>
            <a:r>
              <a:rPr lang="en-US" sz="2400" b="0" dirty="0"/>
              <a:t> </a:t>
            </a:r>
            <a:r>
              <a:rPr lang="en-US" sz="2400" b="0" dirty="0" err="1"/>
              <a:t>bản</a:t>
            </a:r>
            <a:r>
              <a:rPr lang="en-US" sz="2400" b="0" dirty="0"/>
              <a:t> </a:t>
            </a:r>
            <a:r>
              <a:rPr lang="en-US" sz="2400" b="0" dirty="0" err="1"/>
              <a:t>thân</a:t>
            </a:r>
            <a:r>
              <a:rPr lang="en-US" sz="2400" b="0" dirty="0"/>
              <a:t> </a:t>
            </a:r>
            <a:r>
              <a:rPr lang="en-US" sz="2400" b="0" dirty="0" err="1"/>
              <a:t>mỗi</a:t>
            </a:r>
            <a:r>
              <a:rPr lang="en-US" sz="2400" b="0" dirty="0"/>
              <a:t> </a:t>
            </a:r>
            <a:r>
              <a:rPr lang="en-US" sz="2400" b="0" dirty="0" err="1"/>
              <a:t>người</a:t>
            </a:r>
            <a:r>
              <a:rPr lang="en-US" sz="2400" b="0" dirty="0"/>
              <a:t> </a:t>
            </a:r>
            <a:r>
              <a:rPr lang="en-US" sz="2400" b="0" dirty="0" err="1"/>
              <a:t>dựa</a:t>
            </a:r>
            <a:r>
              <a:rPr lang="en-US" sz="2400" b="0" dirty="0"/>
              <a:t> </a:t>
            </a:r>
            <a:r>
              <a:rPr lang="en-US" sz="2400" b="0" dirty="0" err="1"/>
              <a:t>trên</a:t>
            </a:r>
            <a:r>
              <a:rPr lang="en-US" sz="2400" b="0" dirty="0"/>
              <a:t> </a:t>
            </a:r>
            <a:r>
              <a:rPr lang="en-US" sz="2400" b="0" dirty="0" err="1"/>
              <a:t>các</a:t>
            </a:r>
            <a:r>
              <a:rPr lang="en-US" sz="2400" b="0" dirty="0"/>
              <a:t> </a:t>
            </a:r>
            <a:r>
              <a:rPr lang="en-US" sz="2400" b="0" dirty="0" err="1"/>
              <a:t>giá</a:t>
            </a:r>
            <a:r>
              <a:rPr lang="en-US" sz="2400" b="0" dirty="0"/>
              <a:t> </a:t>
            </a:r>
            <a:r>
              <a:rPr lang="en-US" sz="2400" b="0" dirty="0" err="1"/>
              <a:t>trị</a:t>
            </a:r>
            <a:r>
              <a:rPr lang="en-US" sz="2400" b="0" dirty="0"/>
              <a:t> </a:t>
            </a:r>
            <a:r>
              <a:rPr lang="en-US" sz="2400" b="0" dirty="0" err="1"/>
              <a:t>tinh</a:t>
            </a:r>
            <a:r>
              <a:rPr lang="en-US" sz="2400" b="0" dirty="0"/>
              <a:t> </a:t>
            </a:r>
            <a:r>
              <a:rPr lang="en-US" sz="2400" b="0" dirty="0" err="1"/>
              <a:t>thần</a:t>
            </a:r>
            <a:r>
              <a:rPr lang="en-US" sz="2400" b="0" dirty="0"/>
              <a:t>, </a:t>
            </a:r>
            <a:r>
              <a:rPr lang="en-US" sz="2400" b="0" dirty="0" err="1"/>
              <a:t>đạo</a:t>
            </a:r>
            <a:r>
              <a:rPr lang="en-US" sz="2400" b="0" dirty="0"/>
              <a:t> </a:t>
            </a:r>
            <a:r>
              <a:rPr lang="en-US" sz="2400" b="0" dirty="0" err="1"/>
              <a:t>đức</a:t>
            </a:r>
            <a:r>
              <a:rPr lang="en-US" sz="2400" b="0" dirty="0"/>
              <a:t> </a:t>
            </a:r>
            <a:r>
              <a:rPr lang="en-US" sz="2400" b="0" dirty="0" err="1"/>
              <a:t>của</a:t>
            </a:r>
            <a:r>
              <a:rPr lang="en-US" sz="2400" b="0" dirty="0"/>
              <a:t> </a:t>
            </a:r>
            <a:r>
              <a:rPr lang="en-US" sz="2400" b="0" dirty="0" err="1"/>
              <a:t>người</a:t>
            </a:r>
            <a:r>
              <a:rPr lang="en-US" sz="2400" b="0" dirty="0"/>
              <a:t> </a:t>
            </a:r>
            <a:r>
              <a:rPr lang="en-US" sz="2400" b="0" dirty="0" err="1"/>
              <a:t>đó</a:t>
            </a:r>
            <a:r>
              <a:rPr lang="en-US" sz="2400" b="0" dirty="0"/>
              <a:t>.</a:t>
            </a:r>
          </a:p>
        </p:txBody>
      </p:sp>
      <p:sp>
        <p:nvSpPr>
          <p:cNvPr id="10" name="TextBox 9">
            <a:extLst>
              <a:ext uri="{FF2B5EF4-FFF2-40B4-BE49-F238E27FC236}">
                <a16:creationId xmlns="" xmlns:a16="http://schemas.microsoft.com/office/drawing/2014/main" id="{A7F25ACF-8AFB-4B05-BE9B-E473EEAAEEBF}"/>
              </a:ext>
            </a:extLst>
          </p:cNvPr>
          <p:cNvSpPr txBox="1"/>
          <p:nvPr/>
        </p:nvSpPr>
        <p:spPr>
          <a:xfrm>
            <a:off x="957128" y="3016288"/>
            <a:ext cx="10220323" cy="830997"/>
          </a:xfrm>
          <a:prstGeom prst="rect">
            <a:avLst/>
          </a:prstGeom>
          <a:noFill/>
        </p:spPr>
        <p:txBody>
          <a:bodyPr wrap="square" rtlCol="0">
            <a:spAutoFit/>
          </a:bodyPr>
          <a:lstStyle>
            <a:defPPr>
              <a:defRPr lang="en-US"/>
            </a:defPPr>
            <a:lvl1pPr algn="just">
              <a:defRPr sz="2400" b="0"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t>Nhân</a:t>
            </a:r>
            <a:r>
              <a:rPr lang="en-US" dirty="0"/>
              <a:t> </a:t>
            </a:r>
            <a:r>
              <a:rPr lang="en-US" dirty="0" err="1"/>
              <a:t>phẩm</a:t>
            </a:r>
            <a:r>
              <a:rPr lang="en-US" dirty="0"/>
              <a:t> </a:t>
            </a:r>
            <a:r>
              <a:rPr lang="en-US" dirty="0" err="1"/>
              <a:t>là</a:t>
            </a:r>
            <a:r>
              <a:rPr lang="en-US" dirty="0"/>
              <a:t> </a:t>
            </a:r>
            <a:r>
              <a:rPr lang="en-US" dirty="0" err="1"/>
              <a:t>giá</a:t>
            </a:r>
            <a:r>
              <a:rPr lang="en-US" dirty="0"/>
              <a:t> </a:t>
            </a:r>
            <a:r>
              <a:rPr lang="en-US" dirty="0" err="1"/>
              <a:t>trị</a:t>
            </a:r>
            <a:r>
              <a:rPr lang="en-US" dirty="0"/>
              <a:t> </a:t>
            </a:r>
            <a:r>
              <a:rPr lang="en-US" dirty="0" err="1"/>
              <a:t>làm</a:t>
            </a:r>
            <a:r>
              <a:rPr lang="en-US" dirty="0"/>
              <a:t> </a:t>
            </a:r>
            <a:r>
              <a:rPr lang="en-US" dirty="0" err="1"/>
              <a:t>người</a:t>
            </a:r>
            <a:r>
              <a:rPr lang="en-US" dirty="0"/>
              <a:t>, </a:t>
            </a:r>
            <a:r>
              <a:rPr lang="en-US" dirty="0" err="1"/>
              <a:t>còn</a:t>
            </a:r>
            <a:r>
              <a:rPr lang="en-US" dirty="0"/>
              <a:t> </a:t>
            </a:r>
            <a:r>
              <a:rPr lang="en-US" dirty="0" err="1"/>
              <a:t>danh</a:t>
            </a:r>
            <a:r>
              <a:rPr lang="en-US" dirty="0"/>
              <a:t> </a:t>
            </a:r>
            <a:r>
              <a:rPr lang="en-US" dirty="0" err="1"/>
              <a:t>dự</a:t>
            </a:r>
            <a:r>
              <a:rPr lang="en-US" dirty="0"/>
              <a:t> </a:t>
            </a:r>
            <a:r>
              <a:rPr lang="en-US" dirty="0" err="1"/>
              <a:t>là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quá</a:t>
            </a:r>
            <a:r>
              <a:rPr lang="en-US" dirty="0"/>
              <a:t> </a:t>
            </a:r>
            <a:r>
              <a:rPr lang="en-US" dirty="0" err="1"/>
              <a:t>trình</a:t>
            </a:r>
            <a:r>
              <a:rPr lang="en-US" dirty="0"/>
              <a:t> </a:t>
            </a:r>
            <a:r>
              <a:rPr lang="vi-VN" dirty="0"/>
              <a:t>tôn trọng</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nhân</a:t>
            </a:r>
            <a:r>
              <a:rPr lang="en-US" dirty="0"/>
              <a:t> </a:t>
            </a:r>
            <a:r>
              <a:rPr lang="en-US" dirty="0" err="1"/>
              <a:t>phẩm</a:t>
            </a:r>
            <a:r>
              <a:rPr lang="en-US" dirty="0"/>
              <a:t>.</a:t>
            </a:r>
          </a:p>
        </p:txBody>
      </p:sp>
      <p:sp>
        <p:nvSpPr>
          <p:cNvPr id="11" name="TextBox 10">
            <a:extLst>
              <a:ext uri="{FF2B5EF4-FFF2-40B4-BE49-F238E27FC236}">
                <a16:creationId xmlns="" xmlns:a16="http://schemas.microsoft.com/office/drawing/2014/main" id="{70E29D12-8051-4614-8A3C-3DD22BD9D0D3}"/>
              </a:ext>
            </a:extLst>
          </p:cNvPr>
          <p:cNvSpPr txBox="1"/>
          <p:nvPr/>
        </p:nvSpPr>
        <p:spPr>
          <a:xfrm>
            <a:off x="957126" y="3937946"/>
            <a:ext cx="10001250" cy="1200329"/>
          </a:xfrm>
          <a:prstGeom prst="rect">
            <a:avLst/>
          </a:prstGeom>
          <a:noFill/>
        </p:spPr>
        <p:txBody>
          <a:bodyPr wrap="square" rtlCol="0">
            <a:spAutoFit/>
          </a:bodyPr>
          <a:lstStyle>
            <a:defPPr>
              <a:defRPr lang="en-US"/>
            </a:defPPr>
            <a:lvl1pPr algn="just">
              <a:defRPr sz="2400" b="0"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t>Mỗi</a:t>
            </a:r>
            <a:r>
              <a:rPr lang="en-US" dirty="0"/>
              <a:t> con </a:t>
            </a:r>
            <a:r>
              <a:rPr lang="en-US" dirty="0" err="1"/>
              <a:t>người</a:t>
            </a:r>
            <a:r>
              <a:rPr lang="en-US" dirty="0"/>
              <a:t> </a:t>
            </a:r>
            <a:r>
              <a:rPr lang="en-US" dirty="0" err="1"/>
              <a:t>có</a:t>
            </a:r>
            <a:r>
              <a:rPr lang="en-US" dirty="0"/>
              <a:t> </a:t>
            </a:r>
            <a:r>
              <a:rPr lang="en-US" dirty="0" err="1"/>
              <a:t>danh</a:t>
            </a:r>
            <a:r>
              <a:rPr lang="en-US" dirty="0"/>
              <a:t> </a:t>
            </a:r>
            <a:r>
              <a:rPr lang="en-US" dirty="0" err="1"/>
              <a:t>dự</a:t>
            </a:r>
            <a:r>
              <a:rPr lang="en-US" dirty="0"/>
              <a:t> </a:t>
            </a:r>
            <a:r>
              <a:rPr lang="en-US" dirty="0" err="1"/>
              <a:t>không</a:t>
            </a:r>
            <a:r>
              <a:rPr lang="en-US" dirty="0"/>
              <a:t> </a:t>
            </a:r>
            <a:r>
              <a:rPr lang="en-US" dirty="0" err="1"/>
              <a:t>chỉ</a:t>
            </a:r>
            <a:r>
              <a:rPr lang="en-US" dirty="0"/>
              <a:t> </a:t>
            </a:r>
            <a:r>
              <a:rPr lang="en-US" dirty="0" err="1"/>
              <a:t>biết</a:t>
            </a:r>
            <a:r>
              <a:rPr lang="en-US" dirty="0"/>
              <a:t> </a:t>
            </a:r>
            <a:r>
              <a:rPr lang="en-US" dirty="0" err="1"/>
              <a:t>giữ</a:t>
            </a:r>
            <a:r>
              <a:rPr lang="en-US" dirty="0"/>
              <a:t> </a:t>
            </a:r>
            <a:r>
              <a:rPr lang="en-US" dirty="0" err="1"/>
              <a:t>gìn</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bản</a:t>
            </a:r>
            <a:r>
              <a:rPr lang="en-US" dirty="0"/>
              <a:t> </a:t>
            </a:r>
            <a:r>
              <a:rPr lang="en-US" dirty="0" err="1"/>
              <a:t>thân</a:t>
            </a:r>
            <a:r>
              <a:rPr lang="en-US" dirty="0"/>
              <a:t> </a:t>
            </a:r>
            <a:r>
              <a:rPr lang="en-US" dirty="0" err="1"/>
              <a:t>mà</a:t>
            </a:r>
            <a:r>
              <a:rPr lang="en-US" dirty="0"/>
              <a:t> </a:t>
            </a:r>
            <a:r>
              <a:rPr lang="en-US" dirty="0" err="1"/>
              <a:t>còn</a:t>
            </a:r>
            <a:r>
              <a:rPr lang="en-US" dirty="0"/>
              <a:t> </a:t>
            </a:r>
            <a:r>
              <a:rPr lang="en-US" dirty="0" err="1"/>
              <a:t>phải</a:t>
            </a:r>
            <a:r>
              <a:rPr lang="en-US" dirty="0"/>
              <a:t> </a:t>
            </a:r>
            <a:r>
              <a:rPr lang="en-US" dirty="0" err="1"/>
              <a:t>biết</a:t>
            </a:r>
            <a:r>
              <a:rPr lang="en-US" dirty="0"/>
              <a:t> </a:t>
            </a:r>
            <a:r>
              <a:rPr lang="en-US" dirty="0" err="1"/>
              <a:t>làm</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mình</a:t>
            </a:r>
            <a:r>
              <a:rPr lang="en-US" dirty="0"/>
              <a:t> </a:t>
            </a:r>
            <a:r>
              <a:rPr lang="en-US" dirty="0" err="1"/>
              <a:t>được</a:t>
            </a:r>
            <a:r>
              <a:rPr lang="en-US" dirty="0"/>
              <a:t> </a:t>
            </a:r>
            <a:r>
              <a:rPr lang="en-US" dirty="0" err="1"/>
              <a:t>xã</a:t>
            </a:r>
            <a:r>
              <a:rPr lang="en-US" dirty="0"/>
              <a:t> </a:t>
            </a:r>
            <a:r>
              <a:rPr lang="en-US" dirty="0" err="1"/>
              <a:t>hội</a:t>
            </a:r>
            <a:r>
              <a:rPr lang="en-US" dirty="0"/>
              <a:t> </a:t>
            </a:r>
            <a:r>
              <a:rPr lang="en-US" dirty="0" err="1"/>
              <a:t>công</a:t>
            </a:r>
            <a:r>
              <a:rPr lang="en-US" dirty="0"/>
              <a:t> </a:t>
            </a:r>
            <a:r>
              <a:rPr lang="en-US" dirty="0" err="1"/>
              <a:t>nhận</a:t>
            </a:r>
            <a:r>
              <a:rPr lang="en-US" dirty="0"/>
              <a:t> </a:t>
            </a:r>
            <a:r>
              <a:rPr lang="en-US" dirty="0" err="1"/>
              <a:t>thông</a:t>
            </a:r>
            <a:r>
              <a:rPr lang="en-US" dirty="0"/>
              <a:t> qua </a:t>
            </a:r>
            <a:r>
              <a:rPr lang="en-US" dirty="0" err="1"/>
              <a:t>hành</a:t>
            </a:r>
            <a:r>
              <a:rPr lang="en-US" dirty="0"/>
              <a:t> </a:t>
            </a:r>
            <a:r>
              <a:rPr lang="en-US" dirty="0" err="1"/>
              <a:t>động</a:t>
            </a:r>
            <a:r>
              <a:rPr lang="en-US" dirty="0"/>
              <a:t> </a:t>
            </a:r>
            <a:r>
              <a:rPr lang="en-US" dirty="0" err="1"/>
              <a:t>cống</a:t>
            </a:r>
            <a:r>
              <a:rPr lang="en-US" dirty="0"/>
              <a:t> </a:t>
            </a:r>
            <a:r>
              <a:rPr lang="en-US" dirty="0" err="1"/>
              <a:t>hiến</a:t>
            </a:r>
            <a:r>
              <a:rPr lang="en-US" dirty="0"/>
              <a:t> </a:t>
            </a:r>
            <a:r>
              <a:rPr lang="en-US" dirty="0" err="1"/>
              <a:t>không</a:t>
            </a:r>
            <a:r>
              <a:rPr lang="en-US" dirty="0"/>
              <a:t> </a:t>
            </a:r>
            <a:r>
              <a:rPr lang="en-US" dirty="0" err="1"/>
              <a:t>mệt</a:t>
            </a:r>
            <a:r>
              <a:rPr lang="en-US" dirty="0"/>
              <a:t> </a:t>
            </a:r>
            <a:r>
              <a:rPr lang="en-US" dirty="0" err="1"/>
              <a:t>mỏi</a:t>
            </a:r>
            <a:r>
              <a:rPr lang="en-US" dirty="0"/>
              <a:t> </a:t>
            </a:r>
            <a:r>
              <a:rPr lang="en-US" dirty="0" err="1"/>
              <a:t>của</a:t>
            </a:r>
            <a:r>
              <a:rPr lang="en-US" dirty="0"/>
              <a:t> </a:t>
            </a:r>
            <a:r>
              <a:rPr lang="en-US" dirty="0" err="1"/>
              <a:t>cá</a:t>
            </a:r>
            <a:r>
              <a:rPr lang="en-US" dirty="0"/>
              <a:t> </a:t>
            </a:r>
            <a:r>
              <a:rPr lang="en-US" dirty="0" err="1"/>
              <a:t>nhân</a:t>
            </a:r>
            <a:r>
              <a:rPr lang="en-US" dirty="0"/>
              <a:t> </a:t>
            </a:r>
            <a:r>
              <a:rPr lang="en-US" dirty="0" err="1"/>
              <a:t>cho</a:t>
            </a:r>
            <a:r>
              <a:rPr lang="en-US" dirty="0"/>
              <a:t> </a:t>
            </a:r>
            <a:r>
              <a:rPr lang="en-US" dirty="0" err="1"/>
              <a:t>xã</a:t>
            </a:r>
            <a:r>
              <a:rPr lang="en-US" dirty="0"/>
              <a:t> </a:t>
            </a:r>
            <a:r>
              <a:rPr lang="en-US" dirty="0" err="1"/>
              <a:t>hội</a:t>
            </a:r>
            <a:r>
              <a:rPr lang="en-US" dirty="0"/>
              <a:t>.</a:t>
            </a:r>
          </a:p>
        </p:txBody>
      </p:sp>
      <p:sp>
        <p:nvSpPr>
          <p:cNvPr id="12" name="TextBox 11">
            <a:extLst>
              <a:ext uri="{FF2B5EF4-FFF2-40B4-BE49-F238E27FC236}">
                <a16:creationId xmlns="" xmlns:a16="http://schemas.microsoft.com/office/drawing/2014/main" id="{950F0224-2967-49E1-9546-3BED7C0386DE}"/>
              </a:ext>
            </a:extLst>
          </p:cNvPr>
          <p:cNvSpPr txBox="1"/>
          <p:nvPr/>
        </p:nvSpPr>
        <p:spPr>
          <a:xfrm>
            <a:off x="957126" y="5203700"/>
            <a:ext cx="10149023" cy="830997"/>
          </a:xfrm>
          <a:prstGeom prst="rect">
            <a:avLst/>
          </a:prstGeom>
          <a:noFill/>
        </p:spPr>
        <p:txBody>
          <a:bodyPr wrap="square" rtlCol="0">
            <a:spAutoFit/>
          </a:bodyPr>
          <a:lstStyle>
            <a:defPPr>
              <a:defRPr lang="en-US"/>
            </a:defPPr>
            <a:lvl1pPr algn="just">
              <a:defRPr sz="2400" b="0"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t>Ví</a:t>
            </a:r>
            <a:r>
              <a:rPr lang="en-US" dirty="0"/>
              <a:t> </a:t>
            </a:r>
            <a:r>
              <a:rPr lang="en-US" dirty="0" err="1"/>
              <a:t>dụ</a:t>
            </a:r>
            <a:r>
              <a:rPr lang="en-US" dirty="0"/>
              <a:t>: </a:t>
            </a:r>
            <a:r>
              <a:rPr lang="en-US" dirty="0" err="1"/>
              <a:t>danh</a:t>
            </a:r>
            <a:r>
              <a:rPr lang="en-US" dirty="0"/>
              <a:t> </a:t>
            </a:r>
            <a:r>
              <a:rPr lang="en-US" dirty="0" err="1"/>
              <a:t>dự</a:t>
            </a:r>
            <a:r>
              <a:rPr lang="en-US" dirty="0"/>
              <a:t> </a:t>
            </a:r>
            <a:r>
              <a:rPr lang="en-US" dirty="0" err="1"/>
              <a:t>là</a:t>
            </a:r>
            <a:r>
              <a:rPr lang="en-US" dirty="0"/>
              <a:t> </a:t>
            </a:r>
            <a:r>
              <a:rPr lang="en-US" dirty="0" err="1"/>
              <a:t>người</a:t>
            </a:r>
            <a:r>
              <a:rPr lang="en-US" dirty="0"/>
              <a:t> </a:t>
            </a:r>
            <a:r>
              <a:rPr lang="en-US" dirty="0" err="1"/>
              <a:t>Việt</a:t>
            </a:r>
            <a:r>
              <a:rPr lang="en-US" dirty="0"/>
              <a:t> Nam, </a:t>
            </a:r>
            <a:r>
              <a:rPr lang="en-US" dirty="0" err="1"/>
              <a:t>danh</a:t>
            </a:r>
            <a:r>
              <a:rPr lang="en-US" dirty="0"/>
              <a:t> </a:t>
            </a:r>
            <a:r>
              <a:rPr lang="en-US" dirty="0" err="1"/>
              <a:t>dự</a:t>
            </a:r>
            <a:r>
              <a:rPr lang="en-US" dirty="0"/>
              <a:t> </a:t>
            </a:r>
            <a:r>
              <a:rPr lang="en-US" dirty="0" err="1"/>
              <a:t>làm</a:t>
            </a:r>
            <a:r>
              <a:rPr lang="en-US" dirty="0"/>
              <a:t> cha, </a:t>
            </a:r>
            <a:r>
              <a:rPr lang="en-US" dirty="0" err="1"/>
              <a:t>danh</a:t>
            </a:r>
            <a:r>
              <a:rPr lang="en-US" dirty="0"/>
              <a:t> </a:t>
            </a:r>
            <a:r>
              <a:rPr lang="en-US" dirty="0" err="1"/>
              <a:t>dự</a:t>
            </a:r>
            <a:r>
              <a:rPr lang="en-US" dirty="0"/>
              <a:t> </a:t>
            </a:r>
            <a:r>
              <a:rPr lang="en-US" dirty="0" err="1"/>
              <a:t>làm</a:t>
            </a:r>
            <a:r>
              <a:rPr lang="en-US" dirty="0"/>
              <a:t> </a:t>
            </a:r>
            <a:r>
              <a:rPr lang="en-US" dirty="0" err="1"/>
              <a:t>thầy</a:t>
            </a:r>
            <a:r>
              <a:rPr lang="en-US" dirty="0"/>
              <a:t>, </a:t>
            </a:r>
            <a:r>
              <a:rPr lang="en-US" dirty="0" err="1"/>
              <a:t>danh</a:t>
            </a:r>
            <a:r>
              <a:rPr lang="en-US" dirty="0"/>
              <a:t> </a:t>
            </a:r>
            <a:r>
              <a:rPr lang="en-US" dirty="0" err="1"/>
              <a:t>dự</a:t>
            </a:r>
            <a:r>
              <a:rPr lang="en-US" dirty="0"/>
              <a:t> </a:t>
            </a:r>
            <a:r>
              <a:rPr lang="en-US" dirty="0" err="1"/>
              <a:t>làm</a:t>
            </a:r>
            <a:r>
              <a:rPr lang="en-US" dirty="0"/>
              <a:t> </a:t>
            </a:r>
            <a:r>
              <a:rPr lang="en-US" dirty="0" err="1"/>
              <a:t>sinh</a:t>
            </a:r>
            <a:r>
              <a:rPr lang="en-US" dirty="0"/>
              <a:t> </a:t>
            </a:r>
            <a:r>
              <a:rPr lang="en-US" dirty="0" err="1"/>
              <a:t>viên</a:t>
            </a:r>
            <a:r>
              <a:rPr lang="en-US" dirty="0"/>
              <a:t>, </a:t>
            </a:r>
            <a:r>
              <a:rPr lang="en-US" dirty="0" err="1"/>
              <a:t>danh</a:t>
            </a:r>
            <a:r>
              <a:rPr lang="en-US" dirty="0"/>
              <a:t> </a:t>
            </a:r>
            <a:r>
              <a:rPr lang="en-US" dirty="0" err="1"/>
              <a:t>dự</a:t>
            </a:r>
            <a:r>
              <a:rPr lang="en-US" dirty="0"/>
              <a:t> </a:t>
            </a:r>
            <a:r>
              <a:rPr lang="en-US" dirty="0" err="1"/>
              <a:t>làm</a:t>
            </a:r>
            <a:r>
              <a:rPr lang="en-US" dirty="0"/>
              <a:t> </a:t>
            </a:r>
            <a:r>
              <a:rPr lang="en-US" dirty="0" err="1"/>
              <a:t>bác</a:t>
            </a:r>
            <a:r>
              <a:rPr lang="en-US" dirty="0"/>
              <a:t> </a:t>
            </a:r>
            <a:r>
              <a:rPr lang="en-US" dirty="0" err="1"/>
              <a:t>sĩ</a:t>
            </a:r>
            <a:r>
              <a:rPr lang="en-US" dirty="0"/>
              <a:t>, </a:t>
            </a:r>
            <a:r>
              <a:rPr lang="en-US" dirty="0" err="1"/>
              <a:t>danh</a:t>
            </a:r>
            <a:r>
              <a:rPr lang="en-US" dirty="0"/>
              <a:t> </a:t>
            </a:r>
            <a:r>
              <a:rPr lang="en-US" dirty="0" err="1"/>
              <a:t>dự</a:t>
            </a:r>
            <a:r>
              <a:rPr lang="en-US" dirty="0"/>
              <a:t> </a:t>
            </a:r>
            <a:r>
              <a:rPr lang="en-US" dirty="0" err="1"/>
              <a:t>làm</a:t>
            </a:r>
            <a:r>
              <a:rPr lang="en-US" dirty="0"/>
              <a:t> </a:t>
            </a:r>
            <a:r>
              <a:rPr lang="en-US" dirty="0" err="1"/>
              <a:t>luật</a:t>
            </a:r>
            <a:r>
              <a:rPr lang="en-US" dirty="0"/>
              <a:t> </a:t>
            </a:r>
            <a:r>
              <a:rPr lang="en-US" dirty="0" err="1"/>
              <a:t>sư</a:t>
            </a:r>
            <a:r>
              <a:rPr lang="en-US" dirty="0"/>
              <a:t>…</a:t>
            </a:r>
          </a:p>
        </p:txBody>
      </p:sp>
    </p:spTree>
    <p:extLst>
      <p:ext uri="{BB962C8B-B14F-4D97-AF65-F5344CB8AC3E}">
        <p14:creationId xmlns:p14="http://schemas.microsoft.com/office/powerpoint/2010/main" val="4195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2247900" y="1037897"/>
            <a:ext cx="7505700" cy="523220"/>
          </a:xfrm>
          <a:prstGeom prst="rect">
            <a:avLst/>
          </a:prstGeom>
          <a:noFill/>
        </p:spPr>
        <p:txBody>
          <a:bodyPr wrap="square" rtlCol="0">
            <a:spAutoFit/>
          </a:bodyPr>
          <a:lstStyle/>
          <a:p>
            <a:pPr algn="ct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latin typeface="Arial" panose="020B0604020202020204" pitchFamily="34" charset="0"/>
                <a:ea typeface="Calibri" panose="020F0502020204030204" pitchFamily="34" charset="0"/>
                <a:cs typeface="Arial" panose="020B0604020202020204" pitchFamily="34" charset="0"/>
              </a:rPr>
              <a:t>danh</a:t>
            </a:r>
            <a:r>
              <a:rPr lang="en-US" sz="28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latin typeface="Arial" panose="020B0604020202020204" pitchFamily="34" charset="0"/>
                <a:ea typeface="Calibri" panose="020F0502020204030204" pitchFamily="34" charset="0"/>
                <a:cs typeface="Arial" panose="020B0604020202020204" pitchFamily="34" charset="0"/>
              </a:rPr>
              <a:t>dự</a:t>
            </a:r>
            <a:endParaRPr lang="en-US" sz="28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14AAD914-4D9D-4A24-9B50-5A5022D8916A}"/>
              </a:ext>
            </a:extLst>
          </p:cNvPr>
          <p:cNvSpPr txBox="1"/>
          <p:nvPr/>
        </p:nvSpPr>
        <p:spPr>
          <a:xfrm>
            <a:off x="1069181" y="1977012"/>
            <a:ext cx="10001250" cy="1569660"/>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sz="2400" b="0" dirty="0"/>
              <a:t>Danh dự bao gồm lòng tự trọng (tự ý thức về giá trị, vai trò của bản thân) và uy tín (giá trị xã hội về mặt đạo đức và tài năng, sự cống hiến cho xã hội). Danh dự vừa là mục tiêu, động lực thúc đẩy con người hành động hướng đến điều tốt đẹp và tránh xa điều xấu, cái ác.</a:t>
            </a:r>
            <a:endParaRPr lang="en-US" sz="2400" b="0" dirty="0"/>
          </a:p>
        </p:txBody>
      </p:sp>
      <p:sp>
        <p:nvSpPr>
          <p:cNvPr id="12" name="TextBox 11">
            <a:extLst>
              <a:ext uri="{FF2B5EF4-FFF2-40B4-BE49-F238E27FC236}">
                <a16:creationId xmlns="" xmlns:a16="http://schemas.microsoft.com/office/drawing/2014/main" id="{EAC0B690-40E5-4D67-A0AF-EB0587E9DFFC}"/>
              </a:ext>
            </a:extLst>
          </p:cNvPr>
          <p:cNvSpPr txBox="1"/>
          <p:nvPr/>
        </p:nvSpPr>
        <p:spPr>
          <a:xfrm>
            <a:off x="1069181" y="3752850"/>
            <a:ext cx="10053638" cy="2308324"/>
          </a:xfrm>
          <a:prstGeom prst="rect">
            <a:avLst/>
          </a:prstGeom>
          <a:noFill/>
        </p:spPr>
        <p:txBody>
          <a:bodyPr wrap="square" rtlCol="0">
            <a:spAutoFit/>
          </a:bodyPr>
          <a:lstStyle>
            <a:defPPr>
              <a:defRPr lang="en-US"/>
            </a:defPPr>
            <a:lvl1pPr algn="just">
              <a:defRPr sz="2400" b="0"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t>Là</a:t>
            </a:r>
            <a:r>
              <a:rPr lang="en-US" dirty="0"/>
              <a:t> </a:t>
            </a:r>
            <a:r>
              <a:rPr lang="vi-VN" dirty="0"/>
              <a:t>con người, ai cũng mong muốn được người khác và xã hội đánh giá cao, coi trọng. Mỗi người đều có đóng góp ít nhiều cho cuộc sống, cho xã hội, do đó, ai cũng có danh dự. Tuy nhiên, mỗi người  phải luôn giữ gìn và bảo vệ danh dự của mình và tôn trọng danh dự của người khác. Tôn trọng danh dự, nhân phẩm của người khác là nguyên tắc hiến định, được Pháp luật bảo đảm</a:t>
            </a:r>
            <a:endParaRPr lang="en-US" dirty="0"/>
          </a:p>
        </p:txBody>
      </p:sp>
    </p:spTree>
    <p:extLst>
      <p:ext uri="{BB962C8B-B14F-4D97-AF65-F5344CB8AC3E}">
        <p14:creationId xmlns:p14="http://schemas.microsoft.com/office/powerpoint/2010/main" val="338439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D230369D-2F61-44B7-B3F8-6FF29B0BB285}"/>
              </a:ext>
            </a:extLst>
          </p:cNvPr>
          <p:cNvSpPr txBox="1"/>
          <p:nvPr/>
        </p:nvSpPr>
        <p:spPr>
          <a:xfrm>
            <a:off x="1266825" y="1782097"/>
            <a:ext cx="9915525" cy="954107"/>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danh dự của người khác? </a:t>
            </a:r>
            <a:endParaRPr lang="en-US" dirty="0">
              <a:solidFill>
                <a:srgbClr val="0000FF"/>
              </a:solidFill>
            </a:endParaRPr>
          </a:p>
        </p:txBody>
      </p:sp>
      <p:sp>
        <p:nvSpPr>
          <p:cNvPr id="3" name="TextBox 2">
            <a:extLst>
              <a:ext uri="{FF2B5EF4-FFF2-40B4-BE49-F238E27FC236}">
                <a16:creationId xmlns="" xmlns:a16="http://schemas.microsoft.com/office/drawing/2014/main" id="{2C31D448-7DB9-485A-934C-AD3300ECE081}"/>
              </a:ext>
            </a:extLst>
          </p:cNvPr>
          <p:cNvSpPr txBox="1"/>
          <p:nvPr/>
        </p:nvSpPr>
        <p:spPr>
          <a:xfrm>
            <a:off x="1266825" y="2706157"/>
            <a:ext cx="9820275" cy="3477875"/>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 Khái niệm danh dự.</a:t>
            </a:r>
            <a:endParaRPr lang="en-US" sz="2000" dirty="0"/>
          </a:p>
          <a:p>
            <a:r>
              <a:rPr lang="en-US" sz="2000" dirty="0"/>
              <a:t>	</a:t>
            </a:r>
            <a:r>
              <a:rPr lang="vi-VN" sz="2000" dirty="0"/>
              <a:t>Danh dự là sự coi trọng, đánh giá cao của dư luận xã hội với một người và sự tự đánh giá bản thân mỗi người dựa trên các giá trị tinh thần, đạo đức của người đó.</a:t>
            </a:r>
            <a:endParaRPr lang="en-US" sz="2000" dirty="0"/>
          </a:p>
          <a:p>
            <a:r>
              <a:rPr lang="en-US" sz="2000" dirty="0"/>
              <a:t>	</a:t>
            </a:r>
            <a:r>
              <a:rPr lang="vi-VN" sz="2000" dirty="0"/>
              <a:t>Nhân phẩm là giá trị làm người, còn danh dự là kết quả của quá trình tôn trọng và bảo vệ nhân phẩm.</a:t>
            </a:r>
            <a:endParaRPr lang="en-US" sz="2000" dirty="0"/>
          </a:p>
          <a:p>
            <a:r>
              <a:rPr lang="en-US" sz="2000" dirty="0"/>
              <a:t>	</a:t>
            </a:r>
            <a:r>
              <a:rPr lang="vi-VN" sz="2000" dirty="0"/>
              <a:t>Mỗi con người có danh dự không chỉ biết giữ gìn giá trị của bản thân mà còn phải biết làm cho giá trị của mình được xã hội công nhận thông qua hành động cống hiến không mệt mỏi của cá nhân cho xã hội.</a:t>
            </a:r>
            <a:endParaRPr lang="en-US" sz="2000" dirty="0"/>
          </a:p>
          <a:p>
            <a:r>
              <a:rPr lang="en-US" sz="2000" dirty="0"/>
              <a:t>	</a:t>
            </a:r>
            <a:r>
              <a:rPr lang="vi-VN" sz="2000" dirty="0"/>
              <a:t>Ví dụ: Danh dự là người Việt Nam, danh dự làm mẹ, làm cha, danh dự làm thầy, danh dự làm sinh viên, danh dự làm bác sĩ, luật sư, quan chức...</a:t>
            </a:r>
            <a:endParaRPr lang="en-US" sz="2000" dirty="0"/>
          </a:p>
        </p:txBody>
      </p:sp>
    </p:spTree>
    <p:extLst>
      <p:ext uri="{BB962C8B-B14F-4D97-AF65-F5344CB8AC3E}">
        <p14:creationId xmlns:p14="http://schemas.microsoft.com/office/powerpoint/2010/main" val="35061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D230369D-2F61-44B7-B3F8-6FF29B0BB285}"/>
              </a:ext>
            </a:extLst>
          </p:cNvPr>
          <p:cNvSpPr txBox="1"/>
          <p:nvPr/>
        </p:nvSpPr>
        <p:spPr>
          <a:xfrm>
            <a:off x="1266825" y="1782097"/>
            <a:ext cx="9915525" cy="954107"/>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danh dự của người khác? </a:t>
            </a:r>
            <a:endParaRPr lang="en-US" dirty="0">
              <a:solidFill>
                <a:srgbClr val="0000FF"/>
              </a:solidFill>
            </a:endParaRPr>
          </a:p>
        </p:txBody>
      </p:sp>
      <p:sp>
        <p:nvSpPr>
          <p:cNvPr id="3" name="TextBox 2">
            <a:extLst>
              <a:ext uri="{FF2B5EF4-FFF2-40B4-BE49-F238E27FC236}">
                <a16:creationId xmlns="" xmlns:a16="http://schemas.microsoft.com/office/drawing/2014/main" id="{2D0D52E6-A3F9-42C0-B942-037BABB8C7D9}"/>
              </a:ext>
            </a:extLst>
          </p:cNvPr>
          <p:cNvSpPr txBox="1"/>
          <p:nvPr/>
        </p:nvSpPr>
        <p:spPr>
          <a:xfrm>
            <a:off x="1343025" y="2881906"/>
            <a:ext cx="9667875" cy="3046988"/>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400" dirty="0"/>
              <a:t>+ Những giá trị căn bản của danh dự.</a:t>
            </a:r>
            <a:endParaRPr lang="en-US" sz="2400" dirty="0"/>
          </a:p>
          <a:p>
            <a:r>
              <a:rPr lang="en-US" sz="2400" dirty="0"/>
              <a:t>	</a:t>
            </a:r>
            <a:r>
              <a:rPr lang="vi-VN" sz="2400" dirty="0"/>
              <a:t>Danh dự thể hiện ở những giá trị tinh thần như: Là người có trình độ tri thức khoa học kỹ thuật uyên thâm; là người có trình độ nghệ thuật cao; là người có những tố chất, kỹ năng vượt trội có khả năng cống hiến cho xã hội...</a:t>
            </a:r>
            <a:endParaRPr lang="en-US" sz="2400" dirty="0"/>
          </a:p>
          <a:p>
            <a:r>
              <a:rPr lang="en-US" sz="2400" dirty="0"/>
              <a:t>	</a:t>
            </a:r>
            <a:r>
              <a:rPr lang="vi-VN" sz="2400" dirty="0"/>
              <a:t>Danh dự thể hiện ở những phẩm chất đạo đức cao đẹp: Là người có tình thương yêu bao la hưởng đến muôn loài, muôn người; là người nhân, nghĩa, trí, tín, dũng, liêm...</a:t>
            </a:r>
            <a:endParaRPr lang="en-US" sz="2400" dirty="0"/>
          </a:p>
        </p:txBody>
      </p:sp>
    </p:spTree>
    <p:extLst>
      <p:ext uri="{BB962C8B-B14F-4D97-AF65-F5344CB8AC3E}">
        <p14:creationId xmlns:p14="http://schemas.microsoft.com/office/powerpoint/2010/main" val="39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D230369D-2F61-44B7-B3F8-6FF29B0BB285}"/>
              </a:ext>
            </a:extLst>
          </p:cNvPr>
          <p:cNvSpPr txBox="1"/>
          <p:nvPr/>
        </p:nvSpPr>
        <p:spPr>
          <a:xfrm>
            <a:off x="1266825" y="1782097"/>
            <a:ext cx="9915525" cy="954107"/>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danh dự của người khác? </a:t>
            </a:r>
            <a:endParaRPr lang="en-US" dirty="0">
              <a:solidFill>
                <a:srgbClr val="0000FF"/>
              </a:solidFill>
            </a:endParaRPr>
          </a:p>
        </p:txBody>
      </p:sp>
      <p:sp>
        <p:nvSpPr>
          <p:cNvPr id="4" name="TextBox 3">
            <a:extLst>
              <a:ext uri="{FF2B5EF4-FFF2-40B4-BE49-F238E27FC236}">
                <a16:creationId xmlns="" xmlns:a16="http://schemas.microsoft.com/office/drawing/2014/main" id="{BE2E42D0-9F0F-4A26-9D5A-1FB9A2F7D43F}"/>
              </a:ext>
            </a:extLst>
          </p:cNvPr>
          <p:cNvSpPr txBox="1"/>
          <p:nvPr/>
        </p:nvSpPr>
        <p:spPr>
          <a:xfrm>
            <a:off x="957126" y="2872381"/>
            <a:ext cx="10368099" cy="2862322"/>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 Vai trò của </a:t>
            </a:r>
            <a:r>
              <a:rPr lang="en-US" sz="2000" dirty="0" err="1"/>
              <a:t>danh</a:t>
            </a:r>
            <a:r>
              <a:rPr lang="en-US" sz="2000" dirty="0"/>
              <a:t> </a:t>
            </a:r>
            <a:r>
              <a:rPr lang="en-US" sz="2000" dirty="0" err="1"/>
              <a:t>dự</a:t>
            </a:r>
            <a:r>
              <a:rPr lang="vi-VN" sz="2000" dirty="0"/>
              <a:t> con người. </a:t>
            </a:r>
            <a:endParaRPr lang="en-US" sz="2000" dirty="0"/>
          </a:p>
          <a:p>
            <a:r>
              <a:rPr lang="en-US" sz="2000" dirty="0"/>
              <a:t>	</a:t>
            </a:r>
            <a:r>
              <a:rPr lang="vi-VN" sz="2000" dirty="0"/>
              <a:t>Danh dự, là những phẩm giá của mỗi con người, là kết quả của quá trình phấn đấu học hỏi, tu dưỡng, rèn luyện, lao động và cống hiến của mỗi người.</a:t>
            </a:r>
            <a:endParaRPr lang="en-US" sz="2000" dirty="0"/>
          </a:p>
          <a:p>
            <a:r>
              <a:rPr lang="en-US" sz="2000" dirty="0"/>
              <a:t>	</a:t>
            </a:r>
            <a:r>
              <a:rPr lang="vi-VN" sz="2000" dirty="0"/>
              <a:t>Danh dự là những giá trị cao quý của mỗi người được bản thân và xã hội ghi nhận. Giá trị tinh thần và đạo đức của mỗi người khác nhau sẽ được xã hội đánh giá và ghi nhận ở những mức độ khác nhau do đó danh dự là giá trị riêng biệt của mỗi người. Danh dự phản ánh vị trí đánh giá của xã hội đối với mỗi người.</a:t>
            </a:r>
            <a:endParaRPr lang="en-US" sz="2000" dirty="0"/>
          </a:p>
          <a:p>
            <a:r>
              <a:rPr lang="en-US" sz="2000" dirty="0"/>
              <a:t>	</a:t>
            </a:r>
            <a:r>
              <a:rPr lang="vi-VN" sz="2000" dirty="0"/>
              <a:t>Danh dự vừa là mục tiêu, vừa là động lực để mỗi người phấn đấu học tập, tu dưỡng, rèn luyện để hoàn thiện nhân phẩm của bản thân.</a:t>
            </a:r>
            <a:endParaRPr lang="en-US" sz="2000" dirty="0"/>
          </a:p>
        </p:txBody>
      </p:sp>
    </p:spTree>
    <p:extLst>
      <p:ext uri="{BB962C8B-B14F-4D97-AF65-F5344CB8AC3E}">
        <p14:creationId xmlns:p14="http://schemas.microsoft.com/office/powerpoint/2010/main" val="13093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arn(inVertic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barn(inVertical)">
                                      <p:cBhvr>
                                        <p:cTn id="2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D230369D-2F61-44B7-B3F8-6FF29B0BB285}"/>
              </a:ext>
            </a:extLst>
          </p:cNvPr>
          <p:cNvSpPr txBox="1"/>
          <p:nvPr/>
        </p:nvSpPr>
        <p:spPr>
          <a:xfrm>
            <a:off x="1680049" y="941405"/>
            <a:ext cx="8873651" cy="830997"/>
          </a:xfrm>
          <a:prstGeom prst="rect">
            <a:avLst/>
          </a:prstGeom>
          <a:noFill/>
        </p:spPr>
        <p:txBody>
          <a:bodyPr wrap="square" rtlCol="0">
            <a:spAutoFit/>
          </a:bodyPr>
          <a:lstStyle>
            <a:defPPr>
              <a:defRPr lang="en-US"/>
            </a:defPPr>
            <a:lvl1pPr algn="ct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sz="2400" dirty="0">
                <a:solidFill>
                  <a:srgbClr val="0000FF"/>
                </a:solidFill>
              </a:rPr>
              <a:t>Tại sao phải phòng chống tội phạm xâm phạm danh dự của người khác? </a:t>
            </a:r>
            <a:endParaRPr lang="en-US" sz="2400" dirty="0">
              <a:solidFill>
                <a:srgbClr val="0000FF"/>
              </a:solidFill>
            </a:endParaRPr>
          </a:p>
        </p:txBody>
      </p:sp>
      <p:sp>
        <p:nvSpPr>
          <p:cNvPr id="3" name="TextBox 2">
            <a:extLst>
              <a:ext uri="{FF2B5EF4-FFF2-40B4-BE49-F238E27FC236}">
                <a16:creationId xmlns="" xmlns:a16="http://schemas.microsoft.com/office/drawing/2014/main" id="{555E0416-9096-497B-B77E-5ED218E049A7}"/>
              </a:ext>
            </a:extLst>
          </p:cNvPr>
          <p:cNvSpPr txBox="1"/>
          <p:nvPr/>
        </p:nvSpPr>
        <p:spPr>
          <a:xfrm>
            <a:off x="1261926" y="1894345"/>
            <a:ext cx="9915525" cy="830997"/>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400" dirty="0"/>
              <a:t>- Xâm phạm </a:t>
            </a:r>
            <a:r>
              <a:rPr lang="vi-VN" sz="2400" dirty="0" smtClean="0"/>
              <a:t>danh dự </a:t>
            </a:r>
            <a:r>
              <a:rPr lang="vi-VN" sz="2400" dirty="0"/>
              <a:t>của người khác và thực trạng xâm phạm </a:t>
            </a:r>
            <a:r>
              <a:rPr lang="vi-VN" sz="2400" dirty="0" smtClean="0"/>
              <a:t>danh dự </a:t>
            </a:r>
            <a:r>
              <a:rPr lang="vi-VN" sz="2400" dirty="0"/>
              <a:t>của người khác hiện nay. </a:t>
            </a:r>
            <a:endParaRPr lang="en-US" sz="2400" dirty="0"/>
          </a:p>
        </p:txBody>
      </p:sp>
      <p:sp>
        <p:nvSpPr>
          <p:cNvPr id="8" name="TextBox 7">
            <a:extLst>
              <a:ext uri="{FF2B5EF4-FFF2-40B4-BE49-F238E27FC236}">
                <a16:creationId xmlns="" xmlns:a16="http://schemas.microsoft.com/office/drawing/2014/main" id="{C9850F74-BC82-4683-BCAB-08A5985644F8}"/>
              </a:ext>
            </a:extLst>
          </p:cNvPr>
          <p:cNvSpPr txBox="1"/>
          <p:nvPr/>
        </p:nvSpPr>
        <p:spPr>
          <a:xfrm>
            <a:off x="1085850" y="2934578"/>
            <a:ext cx="10091601" cy="3170099"/>
          </a:xfrm>
          <a:prstGeom prst="rect">
            <a:avLst/>
          </a:prstGeom>
          <a:noFill/>
        </p:spPr>
        <p:txBody>
          <a:bodyPr wrap="square" rtlCol="0">
            <a:spAutoFit/>
          </a:bodyPr>
          <a:lstStyle>
            <a:defPPr>
              <a:defRPr lang="en-US"/>
            </a:defPPr>
            <a:lvl1pPr algn="jus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 Xâm phạm danh dự của người khác:</a:t>
            </a:r>
            <a:endParaRPr lang="en-US" sz="2000" dirty="0"/>
          </a:p>
          <a:p>
            <a:r>
              <a:rPr lang="en-US" sz="2000" dirty="0"/>
              <a:t>	</a:t>
            </a:r>
            <a:r>
              <a:rPr lang="vi-VN" sz="2000" dirty="0"/>
              <a:t>Xâm hại danh dự của người khác là hành vi nguy hiểm cho xã hội do các cá nhân hoặc pháp nhân thực hiện xâm phạm đến nhân phẩm của con người.</a:t>
            </a:r>
            <a:endParaRPr lang="en-US" sz="2000" dirty="0"/>
          </a:p>
          <a:p>
            <a:r>
              <a:rPr lang="en-US" sz="2000" dirty="0"/>
              <a:t>	</a:t>
            </a:r>
            <a:r>
              <a:rPr lang="vi-VN" sz="2000" dirty="0"/>
              <a:t>Tội phạm xâm hại danh dự của người khác là những hành vi nguy hiểm cho xã hội được quy định trong Bộ luật Hình sự, do người có năng lực trách nhiệm hình sự thực hiện một cách cố ý hoặc vô ý, xâm phạm đến quyền con người, quyền, lợi ích hợp pháp của công dân phải bị xử lý hình sự.</a:t>
            </a:r>
            <a:endParaRPr lang="en-US" sz="2000" dirty="0"/>
          </a:p>
          <a:p>
            <a:endParaRPr lang="en-US" sz="2000" dirty="0"/>
          </a:p>
          <a:p>
            <a:r>
              <a:rPr lang="vi-VN" sz="2000" dirty="0"/>
              <a:t>+ Thực trạng xâm phạm danh dự của người khác hiện nay</a:t>
            </a:r>
            <a:r>
              <a:rPr lang="vi-VN" sz="2000" dirty="0" smtClean="0"/>
              <a:t>......</a:t>
            </a:r>
            <a:endParaRPr lang="en-US" sz="2000" dirty="0"/>
          </a:p>
          <a:p>
            <a:r>
              <a:rPr lang="en-US" sz="2000" dirty="0"/>
              <a:t>	</a:t>
            </a:r>
          </a:p>
        </p:txBody>
      </p:sp>
    </p:spTree>
    <p:extLst>
      <p:ext uri="{BB962C8B-B14F-4D97-AF65-F5344CB8AC3E}">
        <p14:creationId xmlns:p14="http://schemas.microsoft.com/office/powerpoint/2010/main" val="335524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000"/>
                                        <p:tgtEl>
                                          <p:spTgt spid="8">
                                            <p:txEl>
                                              <p:pRg st="2" end="2"/>
                                            </p:txEl>
                                          </p:spTgt>
                                        </p:tgtEl>
                                      </p:cBhvr>
                                    </p:animEffect>
                                    <p:anim calcmode="lin" valueType="num">
                                      <p:cBhvr>
                                        <p:cTn id="1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barn(inVertical)">
                                      <p:cBhvr>
                                        <p:cTn id="25" dur="500"/>
                                        <p:tgtEl>
                                          <p:spTgt spid="8">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barn(inVertical)">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1285875" y="1037897"/>
            <a:ext cx="9525000" cy="461665"/>
          </a:xfrm>
          <a:prstGeom prst="rect">
            <a:avLst/>
          </a:prstGeom>
          <a:noFill/>
        </p:spPr>
        <p:txBody>
          <a:bodyPr wrap="square" rtlCol="0">
            <a:spAutoFit/>
          </a:bodyPr>
          <a:lstStyle/>
          <a:p>
            <a:pPr algn="ct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3</a:t>
            </a: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xâm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danh</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dự</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nhân</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phẩm</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người</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khác</a:t>
            </a:r>
            <a:endParaRPr lang="en-US" sz="2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BF6A8368-FE07-4014-8EEA-BFDD08FD2D60}"/>
              </a:ext>
            </a:extLst>
          </p:cNvPr>
          <p:cNvSpPr txBox="1"/>
          <p:nvPr/>
        </p:nvSpPr>
        <p:spPr>
          <a:xfrm>
            <a:off x="990601" y="2256619"/>
            <a:ext cx="5467349" cy="2825004"/>
          </a:xfrm>
          <a:prstGeom prst="rect">
            <a:avLst/>
          </a:prstGeom>
          <a:noFill/>
        </p:spPr>
        <p:txBody>
          <a:bodyPr wrap="square" rtlCol="0">
            <a:spAutoFit/>
          </a:bodyPr>
          <a:lstStyle/>
          <a:p>
            <a:pPr indent="457200" algn="just">
              <a:lnSpc>
                <a:spcPct val="107000"/>
              </a:lnSpc>
              <a:spcBef>
                <a:spcPts val="300"/>
              </a:spcBef>
              <a:spcAft>
                <a:spcPts val="300"/>
              </a:spcAft>
            </a:pP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Xâm hại danh dự, nhân phẩm của người khác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là</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hành vi nguy hiểm cho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xã</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hội</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do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các</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cá</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nhân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hoặc</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pháp</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nhân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thực</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hiện</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phạm đến danh dự, nhân phẩm của con người.</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3E4B2304-3D22-42F8-B003-07D14ED900E5}"/>
              </a:ext>
            </a:extLst>
          </p:cNvPr>
          <p:cNvPicPr>
            <a:picLocks noChangeAspect="1"/>
          </p:cNvPicPr>
          <p:nvPr/>
        </p:nvPicPr>
        <p:blipFill>
          <a:blip r:embed="rId4"/>
          <a:stretch>
            <a:fillRect/>
          </a:stretch>
        </p:blipFill>
        <p:spPr>
          <a:xfrm>
            <a:off x="7029449" y="2310573"/>
            <a:ext cx="3905249" cy="2717095"/>
          </a:xfrm>
          <a:prstGeom prst="rect">
            <a:avLst/>
          </a:prstGeom>
        </p:spPr>
      </p:pic>
    </p:spTree>
    <p:extLst>
      <p:ext uri="{BB962C8B-B14F-4D97-AF65-F5344CB8AC3E}">
        <p14:creationId xmlns:p14="http://schemas.microsoft.com/office/powerpoint/2010/main" val="1718007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1285875" y="1037897"/>
            <a:ext cx="9525000" cy="461665"/>
          </a:xfrm>
          <a:prstGeom prst="rect">
            <a:avLst/>
          </a:prstGeom>
          <a:noFill/>
        </p:spPr>
        <p:txBody>
          <a:bodyPr wrap="square" rtlCol="0">
            <a:spAutoFit/>
          </a:bodyPr>
          <a:lstStyle/>
          <a:p>
            <a:pPr algn="ct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3</a:t>
            </a: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xâm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danh</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dự</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nhân</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phẩm</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người</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khác</a:t>
            </a:r>
            <a:endParaRPr lang="en-US" sz="24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DFA8AFD6-0F0E-413C-911D-616B2427F556}"/>
              </a:ext>
            </a:extLst>
          </p:cNvPr>
          <p:cNvSpPr txBox="1"/>
          <p:nvPr/>
        </p:nvSpPr>
        <p:spPr>
          <a:xfrm>
            <a:off x="866770" y="2316074"/>
            <a:ext cx="5772156" cy="3286028"/>
          </a:xfrm>
          <a:prstGeom prst="rect">
            <a:avLst/>
          </a:prstGeom>
          <a:noFill/>
        </p:spPr>
        <p:txBody>
          <a:bodyPr wrap="square" rtlCol="0">
            <a:spAutoFit/>
          </a:bodyPr>
          <a:lstStyle/>
          <a:p>
            <a:pPr indent="457200" algn="just">
              <a:lnSpc>
                <a:spcPct val="107000"/>
              </a:lnSpc>
              <a:spcBef>
                <a:spcPts val="300"/>
              </a:spcBef>
              <a:spcAft>
                <a:spcPts val="300"/>
              </a:spcAft>
            </a:pP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Hành vi xâm hại danh dự, nhân phẩm của con người</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như</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Dùng hành động</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phương</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tiện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xâm</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đến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quyền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nhân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thân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của</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con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người</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được</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pháp</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luật</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bảo</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vệ</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như</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thân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thể</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uy</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tín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phẩm</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giá</a:t>
            </a:r>
            <a:r>
              <a:rPr lang="en-US" sz="28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latin typeface="Arial" panose="020B0604020202020204" pitchFamily="34" charset="0"/>
                <a:ea typeface="Calibri" panose="020F0502020204030204" pitchFamily="34" charset="0"/>
                <a:cs typeface="Arial" panose="020B0604020202020204" pitchFamily="34" charset="0"/>
              </a:rPr>
              <a:t>hình</a:t>
            </a:r>
            <a:r>
              <a:rPr lang="en-US" sz="28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latin typeface="Arial" panose="020B0604020202020204" pitchFamily="34" charset="0"/>
                <a:ea typeface="Calibri" panose="020F0502020204030204" pitchFamily="34" charset="0"/>
                <a:cs typeface="Arial" panose="020B0604020202020204" pitchFamily="34" charset="0"/>
              </a:rPr>
              <a:t>ảnh</a:t>
            </a:r>
            <a:r>
              <a:rPr lang="en-US" sz="2800" b="1" dirty="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BB17403F-368A-43C9-BD35-F4153EB716B1}"/>
              </a:ext>
            </a:extLst>
          </p:cNvPr>
          <p:cNvPicPr>
            <a:picLocks noChangeAspect="1"/>
          </p:cNvPicPr>
          <p:nvPr/>
        </p:nvPicPr>
        <p:blipFill>
          <a:blip r:embed="rId4"/>
          <a:stretch>
            <a:fillRect/>
          </a:stretch>
        </p:blipFill>
        <p:spPr>
          <a:xfrm>
            <a:off x="7386229" y="2267924"/>
            <a:ext cx="3762375" cy="3382328"/>
          </a:xfrm>
          <a:prstGeom prst="rect">
            <a:avLst/>
          </a:prstGeom>
        </p:spPr>
      </p:pic>
    </p:spTree>
    <p:extLst>
      <p:ext uri="{BB962C8B-B14F-4D97-AF65-F5344CB8AC3E}">
        <p14:creationId xmlns:p14="http://schemas.microsoft.com/office/powerpoint/2010/main" val="3496155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87697"/>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1271587" y="1147077"/>
            <a:ext cx="9648826" cy="461665"/>
          </a:xfrm>
          <a:prstGeom prst="rect">
            <a:avLst/>
          </a:prstGeom>
          <a:noFill/>
        </p:spPr>
        <p:txBody>
          <a:bodyPr wrap="square" rtlCol="0">
            <a:spAutoFit/>
          </a:bodyPr>
          <a:lstStyle/>
          <a:p>
            <a:pPr algn="ct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4</a:t>
            </a: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tội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xâm</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hại</a:t>
            </a:r>
            <a:r>
              <a:rPr lang="en-US"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danh</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dự</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nhân</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phẩm</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người</a:t>
            </a:r>
            <a:r>
              <a:rPr lang="en-US" sz="2400" b="1"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dirty="0" err="1">
                <a:solidFill>
                  <a:srgbClr val="000000"/>
                </a:solidFill>
                <a:latin typeface="Arial" panose="020B0604020202020204" pitchFamily="34" charset="0"/>
                <a:ea typeface="Calibri" panose="020F0502020204030204" pitchFamily="34" charset="0"/>
                <a:cs typeface="Arial" panose="020B0604020202020204" pitchFamily="34" charset="0"/>
              </a:rPr>
              <a:t>khác</a:t>
            </a:r>
            <a:endParaRPr lang="en-US" sz="2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8945584B-FF51-4F9A-A8CF-95D695B781DB}"/>
              </a:ext>
            </a:extLst>
          </p:cNvPr>
          <p:cNvSpPr txBox="1"/>
          <p:nvPr/>
        </p:nvSpPr>
        <p:spPr>
          <a:xfrm>
            <a:off x="1173956" y="2333625"/>
            <a:ext cx="9844088" cy="2825004"/>
          </a:xfrm>
          <a:prstGeom prst="rect">
            <a:avLst/>
          </a:prstGeom>
          <a:noFill/>
        </p:spPr>
        <p:txBody>
          <a:bodyPr wrap="square" rtlCol="0">
            <a:spAutoFit/>
          </a:bodyPr>
          <a:lstStyle/>
          <a:p>
            <a:pPr indent="457200" algn="just">
              <a:lnSpc>
                <a:spcPct val="107000"/>
              </a:lnSpc>
              <a:spcBef>
                <a:spcPts val="300"/>
              </a:spcBef>
              <a:spcAft>
                <a:spcPts val="300"/>
              </a:spcAft>
            </a:pP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Tội phạm xâm hại nhân phẩm, danh dự của người khác là những hành vi nguy hiểm cho xã hội được quy định trong </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B</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ộ luật </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H</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ình sự, do người có năng lực trách nhiệm hình sự thực hiện một cách cố ý hoặc vô ý, xâm phạm đến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quyền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con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người</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quyền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lợi</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ích</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hợp</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pháp</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của</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công</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dân</a:t>
            </a:r>
            <a:r>
              <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phải bị xử lý hình sự.</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4668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8A7B2A18-9A81-47D5-863A-A9EBC78CD868}"/>
              </a:ext>
            </a:extLst>
          </p:cNvPr>
          <p:cNvSpPr txBox="1"/>
          <p:nvPr/>
        </p:nvSpPr>
        <p:spPr>
          <a:xfrm>
            <a:off x="1019175" y="1906833"/>
            <a:ext cx="5076825" cy="461665"/>
          </a:xfrm>
          <a:prstGeom prst="rect">
            <a:avLst/>
          </a:prstGeom>
          <a:noFill/>
        </p:spPr>
        <p:txBody>
          <a:bodyPr wrap="square" rtlCol="0">
            <a:spAutoFit/>
          </a:bodyPr>
          <a:lstStyle/>
          <a:p>
            <a:r>
              <a:rPr lang="vi-VN" sz="2400" b="1" i="1" dirty="0">
                <a:solidFill>
                  <a:srgbClr val="000000"/>
                </a:solidFill>
                <a:effectLst/>
                <a:ea typeface="Calibri" panose="020F0502020204030204" pitchFamily="34" charset="0"/>
              </a:rPr>
              <a:t>2.1. Khách thể của tội phạm</a:t>
            </a:r>
            <a:endParaRPr lang="en-US" sz="2400" b="1" dirty="0"/>
          </a:p>
        </p:txBody>
      </p:sp>
      <p:sp>
        <p:nvSpPr>
          <p:cNvPr id="3" name="TextBox 2">
            <a:extLst>
              <a:ext uri="{FF2B5EF4-FFF2-40B4-BE49-F238E27FC236}">
                <a16:creationId xmlns="" xmlns:a16="http://schemas.microsoft.com/office/drawing/2014/main" id="{8BF8828A-223D-4E9D-B363-B327190C84D6}"/>
              </a:ext>
            </a:extLst>
          </p:cNvPr>
          <p:cNvSpPr txBox="1"/>
          <p:nvPr/>
        </p:nvSpPr>
        <p:spPr>
          <a:xfrm>
            <a:off x="962025" y="2521059"/>
            <a:ext cx="10277475" cy="1815882"/>
          </a:xfrm>
          <a:prstGeom prst="rect">
            <a:avLst/>
          </a:prstGeom>
          <a:noFill/>
        </p:spPr>
        <p:txBody>
          <a:bodyPr wrap="square" rtlCol="0">
            <a:spAutoFit/>
          </a:bodyPr>
          <a:lstStyle/>
          <a:p>
            <a:pPr algn="just"/>
            <a:r>
              <a:rPr lang="en-US" sz="2800" b="1" dirty="0"/>
              <a:t>        </a:t>
            </a:r>
            <a:r>
              <a:rPr lang="en-US" sz="2800" b="1" dirty="0" err="1"/>
              <a:t>Khách</a:t>
            </a:r>
            <a:r>
              <a:rPr lang="en-US" sz="2800" b="1" dirty="0"/>
              <a:t> </a:t>
            </a:r>
            <a:r>
              <a:rPr lang="en-US" sz="2800" b="1" dirty="0" err="1"/>
              <a:t>thể</a:t>
            </a:r>
            <a:r>
              <a:rPr lang="en-US" sz="2800" b="1" dirty="0"/>
              <a:t> </a:t>
            </a:r>
            <a:r>
              <a:rPr lang="en-US" sz="2800" b="1" dirty="0" err="1"/>
              <a:t>của</a:t>
            </a:r>
            <a:r>
              <a:rPr lang="en-US" sz="2800" b="1" dirty="0"/>
              <a:t> </a:t>
            </a:r>
            <a:r>
              <a:rPr lang="en-US" sz="2800" b="1" dirty="0" err="1"/>
              <a:t>tội</a:t>
            </a:r>
            <a:r>
              <a:rPr lang="en-US" sz="2800" b="1" dirty="0"/>
              <a:t> </a:t>
            </a:r>
            <a:r>
              <a:rPr lang="en-US" sz="2800" b="1" dirty="0" err="1"/>
              <a:t>phạm</a:t>
            </a:r>
            <a:r>
              <a:rPr lang="en-US" sz="2800" b="1" dirty="0"/>
              <a:t> – </a:t>
            </a:r>
            <a:r>
              <a:rPr lang="en-US" sz="2800" b="1" dirty="0" err="1"/>
              <a:t>yếu</a:t>
            </a:r>
            <a:r>
              <a:rPr lang="en-US" sz="2800" b="1" dirty="0"/>
              <a:t> </a:t>
            </a:r>
            <a:r>
              <a:rPr lang="en-US" sz="2800" b="1" dirty="0" err="1"/>
              <a:t>tố</a:t>
            </a:r>
            <a:r>
              <a:rPr lang="en-US" sz="2800" b="1" dirty="0"/>
              <a:t> </a:t>
            </a:r>
            <a:r>
              <a:rPr lang="en-US" sz="2800" b="1" dirty="0" err="1"/>
              <a:t>cấu</a:t>
            </a:r>
            <a:r>
              <a:rPr lang="en-US" sz="2800" b="1" dirty="0"/>
              <a:t> </a:t>
            </a:r>
            <a:r>
              <a:rPr lang="en-US" sz="2800" b="1" dirty="0" err="1"/>
              <a:t>thành</a:t>
            </a:r>
            <a:r>
              <a:rPr lang="en-US" sz="2800" b="1" dirty="0"/>
              <a:t> </a:t>
            </a:r>
            <a:r>
              <a:rPr lang="en-US" sz="2800" b="1" dirty="0" err="1"/>
              <a:t>bắt</a:t>
            </a:r>
            <a:r>
              <a:rPr lang="en-US" sz="2800" b="1" dirty="0"/>
              <a:t> </a:t>
            </a:r>
            <a:r>
              <a:rPr lang="en-US" sz="2800" b="1" dirty="0" err="1"/>
              <a:t>buộc</a:t>
            </a:r>
            <a:r>
              <a:rPr lang="en-US" sz="2800" b="1" dirty="0"/>
              <a:t> </a:t>
            </a:r>
            <a:r>
              <a:rPr lang="en-US" sz="2800" b="1" dirty="0" err="1"/>
              <a:t>của</a:t>
            </a:r>
            <a:r>
              <a:rPr lang="en-US" sz="2800" b="1" dirty="0"/>
              <a:t> </a:t>
            </a:r>
            <a:r>
              <a:rPr lang="en-US" sz="2800" b="1" dirty="0" err="1"/>
              <a:t>của</a:t>
            </a:r>
            <a:r>
              <a:rPr lang="en-US" sz="2800" b="1" dirty="0"/>
              <a:t> </a:t>
            </a:r>
            <a:r>
              <a:rPr lang="en-US" sz="2800" b="1" dirty="0" err="1"/>
              <a:t>tất</a:t>
            </a:r>
            <a:r>
              <a:rPr lang="en-US" sz="2800" b="1" dirty="0"/>
              <a:t> </a:t>
            </a:r>
            <a:r>
              <a:rPr lang="en-US" sz="2800" b="1" dirty="0" err="1"/>
              <a:t>cả</a:t>
            </a:r>
            <a:r>
              <a:rPr lang="en-US" sz="2800" b="1" dirty="0"/>
              <a:t> </a:t>
            </a:r>
            <a:r>
              <a:rPr lang="en-US" sz="2800" b="1" dirty="0" err="1"/>
              <a:t>tội</a:t>
            </a:r>
            <a:r>
              <a:rPr lang="en-US" sz="2800" b="1" dirty="0"/>
              <a:t> </a:t>
            </a:r>
            <a:r>
              <a:rPr lang="en-US" sz="2800" b="1" dirty="0" err="1"/>
              <a:t>phạm</a:t>
            </a:r>
            <a:r>
              <a:rPr lang="en-US" sz="2800" b="1" dirty="0"/>
              <a:t>, </a:t>
            </a:r>
            <a:r>
              <a:rPr lang="en-US" sz="2800" b="1" dirty="0" err="1"/>
              <a:t>đồng</a:t>
            </a:r>
            <a:r>
              <a:rPr lang="en-US" sz="2800" b="1" dirty="0"/>
              <a:t> </a:t>
            </a:r>
            <a:r>
              <a:rPr lang="en-US" sz="2800" b="1" dirty="0" err="1"/>
              <a:t>thời</a:t>
            </a:r>
            <a:r>
              <a:rPr lang="en-US" sz="2800" b="1" dirty="0"/>
              <a:t> </a:t>
            </a:r>
            <a:r>
              <a:rPr lang="en-US" sz="2800" b="1" dirty="0" err="1"/>
              <a:t>là</a:t>
            </a:r>
            <a:r>
              <a:rPr lang="en-US" sz="2800" b="1" dirty="0"/>
              <a:t> </a:t>
            </a:r>
            <a:r>
              <a:rPr lang="en-US" sz="2800" b="1" dirty="0" err="1"/>
              <a:t>các</a:t>
            </a:r>
            <a:r>
              <a:rPr lang="en-US" sz="2800" b="1" dirty="0"/>
              <a:t> </a:t>
            </a:r>
            <a:r>
              <a:rPr lang="en-US" sz="2800" b="1" dirty="0" err="1"/>
              <a:t>quan</a:t>
            </a:r>
            <a:r>
              <a:rPr lang="en-US" sz="2800" b="1" dirty="0"/>
              <a:t> </a:t>
            </a:r>
            <a:r>
              <a:rPr lang="en-US" sz="2800" b="1" dirty="0" err="1"/>
              <a:t>hệ</a:t>
            </a:r>
            <a:r>
              <a:rPr lang="en-US" sz="2800" b="1" dirty="0"/>
              <a:t> </a:t>
            </a:r>
            <a:r>
              <a:rPr lang="en-US" sz="2800" b="1" dirty="0" err="1"/>
              <a:t>xã</a:t>
            </a:r>
            <a:r>
              <a:rPr lang="en-US" sz="2800" b="1" dirty="0"/>
              <a:t> </a:t>
            </a:r>
            <a:r>
              <a:rPr lang="en-US" sz="2800" b="1" dirty="0" err="1"/>
              <a:t>hội</a:t>
            </a:r>
            <a:r>
              <a:rPr lang="en-US" sz="2800" b="1" dirty="0"/>
              <a:t> </a:t>
            </a:r>
            <a:r>
              <a:rPr lang="en-US" sz="2800" b="1" dirty="0" err="1"/>
              <a:t>được</a:t>
            </a:r>
            <a:r>
              <a:rPr lang="en-US" sz="2800" b="1" dirty="0"/>
              <a:t> </a:t>
            </a:r>
            <a:r>
              <a:rPr lang="en-US" sz="2800" b="1" dirty="0" err="1"/>
              <a:t>Luật</a:t>
            </a:r>
            <a:r>
              <a:rPr lang="en-US" sz="2800" b="1" dirty="0"/>
              <a:t> </a:t>
            </a:r>
            <a:r>
              <a:rPr lang="en-US" sz="2800" b="1" dirty="0" err="1"/>
              <a:t>Hình</a:t>
            </a:r>
            <a:r>
              <a:rPr lang="en-US" sz="2800" b="1" dirty="0"/>
              <a:t> </a:t>
            </a:r>
            <a:r>
              <a:rPr lang="en-US" sz="2800" b="1" dirty="0" err="1"/>
              <a:t>sự</a:t>
            </a:r>
            <a:r>
              <a:rPr lang="en-US" sz="2800" b="1" dirty="0"/>
              <a:t> </a:t>
            </a:r>
            <a:r>
              <a:rPr lang="en-US" sz="2800" b="1" dirty="0" err="1"/>
              <a:t>xác</a:t>
            </a:r>
            <a:r>
              <a:rPr lang="en-US" sz="2800" b="1" dirty="0"/>
              <a:t> </a:t>
            </a:r>
            <a:r>
              <a:rPr lang="en-US" sz="2800" b="1" dirty="0" err="1"/>
              <a:t>lập</a:t>
            </a:r>
            <a:r>
              <a:rPr lang="en-US" sz="2800" b="1" dirty="0"/>
              <a:t> </a:t>
            </a:r>
            <a:r>
              <a:rPr lang="en-US" sz="2800" b="1" dirty="0" err="1"/>
              <a:t>bảo</a:t>
            </a:r>
            <a:r>
              <a:rPr lang="en-US" sz="2800" b="1" dirty="0"/>
              <a:t> </a:t>
            </a:r>
            <a:r>
              <a:rPr lang="en-US" sz="2800" b="1" dirty="0" err="1"/>
              <a:t>vệ</a:t>
            </a:r>
            <a:r>
              <a:rPr lang="en-US" sz="2800" b="1" dirty="0"/>
              <a:t> </a:t>
            </a:r>
            <a:r>
              <a:rPr lang="en-US" sz="2800" b="1" dirty="0" err="1"/>
              <a:t>bị</a:t>
            </a:r>
            <a:r>
              <a:rPr lang="en-US" sz="2800" b="1" dirty="0"/>
              <a:t> </a:t>
            </a:r>
            <a:r>
              <a:rPr lang="en-US" sz="2800" b="1" dirty="0" err="1"/>
              <a:t>tội</a:t>
            </a:r>
            <a:r>
              <a:rPr lang="en-US" sz="2800" b="1" dirty="0"/>
              <a:t> </a:t>
            </a:r>
            <a:r>
              <a:rPr lang="en-US" sz="2800" b="1" dirty="0" err="1"/>
              <a:t>phạm</a:t>
            </a:r>
            <a:r>
              <a:rPr lang="en-US" sz="2800" b="1" dirty="0"/>
              <a:t> </a:t>
            </a:r>
            <a:r>
              <a:rPr lang="en-US" sz="2800" b="1" dirty="0" err="1"/>
              <a:t>xâm</a:t>
            </a:r>
            <a:r>
              <a:rPr lang="en-US" sz="2800" b="1" dirty="0"/>
              <a:t> </a:t>
            </a:r>
            <a:r>
              <a:rPr lang="en-US" sz="2800" b="1" dirty="0" err="1"/>
              <a:t>hại</a:t>
            </a:r>
            <a:r>
              <a:rPr lang="en-US" sz="2800" b="1" dirty="0"/>
              <a:t> </a:t>
            </a:r>
            <a:r>
              <a:rPr lang="en-US" sz="2800" b="1" dirty="0" err="1"/>
              <a:t>bằng</a:t>
            </a:r>
            <a:r>
              <a:rPr lang="en-US" sz="2800" b="1" dirty="0"/>
              <a:t> </a:t>
            </a:r>
            <a:r>
              <a:rPr lang="en-US" sz="2800" b="1" dirty="0" err="1"/>
              <a:t>cách</a:t>
            </a:r>
            <a:r>
              <a:rPr lang="en-US" sz="2800" b="1" dirty="0"/>
              <a:t> </a:t>
            </a:r>
            <a:r>
              <a:rPr lang="en-US" sz="2800" b="1" dirty="0" err="1"/>
              <a:t>gây</a:t>
            </a:r>
            <a:r>
              <a:rPr lang="en-US" sz="2800" b="1" dirty="0"/>
              <a:t> </a:t>
            </a:r>
            <a:r>
              <a:rPr lang="en-US" sz="2800" b="1" dirty="0" err="1"/>
              <a:t>thiệt</a:t>
            </a:r>
            <a:r>
              <a:rPr lang="en-US" sz="2800" b="1" dirty="0"/>
              <a:t> </a:t>
            </a:r>
            <a:r>
              <a:rPr lang="en-US" sz="2800" b="1" dirty="0" err="1"/>
              <a:t>hại</a:t>
            </a:r>
            <a:r>
              <a:rPr lang="en-US" sz="2800" b="1" dirty="0"/>
              <a:t> </a:t>
            </a:r>
            <a:r>
              <a:rPr lang="en-US" sz="2800" b="1" dirty="0" err="1"/>
              <a:t>hoặc</a:t>
            </a:r>
            <a:r>
              <a:rPr lang="en-US" sz="2800" b="1" dirty="0"/>
              <a:t> </a:t>
            </a:r>
            <a:r>
              <a:rPr lang="en-US" sz="2800" b="1" dirty="0" err="1"/>
              <a:t>đe</a:t>
            </a:r>
            <a:r>
              <a:rPr lang="en-US" sz="2800" b="1" dirty="0"/>
              <a:t> </a:t>
            </a:r>
            <a:r>
              <a:rPr lang="en-US" sz="2800" b="1" dirty="0" err="1"/>
              <a:t>dọa</a:t>
            </a:r>
            <a:r>
              <a:rPr lang="en-US" sz="2800" b="1" dirty="0"/>
              <a:t> </a:t>
            </a:r>
            <a:r>
              <a:rPr lang="en-US" sz="2800" b="1" dirty="0" err="1"/>
              <a:t>gây</a:t>
            </a:r>
            <a:r>
              <a:rPr lang="en-US" sz="2800" b="1" dirty="0"/>
              <a:t> </a:t>
            </a:r>
            <a:r>
              <a:rPr lang="en-US" sz="2800" b="1" dirty="0" err="1"/>
              <a:t>thiệt</a:t>
            </a:r>
            <a:r>
              <a:rPr lang="en-US" sz="2800" b="1" dirty="0"/>
              <a:t> </a:t>
            </a:r>
            <a:r>
              <a:rPr lang="en-US" sz="2800" b="1" dirty="0" err="1"/>
              <a:t>hại</a:t>
            </a:r>
            <a:r>
              <a:rPr lang="en-US" sz="2800" b="1" dirty="0"/>
              <a:t> </a:t>
            </a:r>
            <a:r>
              <a:rPr lang="en-US" sz="2800" b="1" dirty="0" err="1"/>
              <a:t>trong</a:t>
            </a:r>
            <a:r>
              <a:rPr lang="en-US" sz="2800" b="1" dirty="0"/>
              <a:t> </a:t>
            </a:r>
            <a:r>
              <a:rPr lang="en-US" sz="2800" b="1" dirty="0" err="1"/>
              <a:t>một</a:t>
            </a:r>
            <a:r>
              <a:rPr lang="en-US" sz="2800" b="1" dirty="0"/>
              <a:t> </a:t>
            </a:r>
            <a:r>
              <a:rPr lang="en-US" sz="2800" b="1" dirty="0" err="1"/>
              <a:t>chừng</a:t>
            </a:r>
            <a:r>
              <a:rPr lang="en-US" sz="2800" b="1" dirty="0"/>
              <a:t> </a:t>
            </a:r>
            <a:r>
              <a:rPr lang="en-US" sz="2800" b="1" dirty="0" err="1"/>
              <a:t>mực</a:t>
            </a:r>
            <a:r>
              <a:rPr lang="en-US" sz="2800" b="1" dirty="0"/>
              <a:t> </a:t>
            </a:r>
            <a:r>
              <a:rPr lang="en-US" sz="2800" b="1" dirty="0" err="1"/>
              <a:t>nhất</a:t>
            </a:r>
            <a:r>
              <a:rPr lang="en-US" sz="2800" b="1" dirty="0"/>
              <a:t> </a:t>
            </a:r>
            <a:r>
              <a:rPr lang="en-US" sz="2800" b="1" dirty="0" err="1"/>
              <a:t>định</a:t>
            </a:r>
            <a:endParaRPr lang="en-US" sz="2800" b="1" dirty="0"/>
          </a:p>
        </p:txBody>
      </p:sp>
      <p:sp>
        <p:nvSpPr>
          <p:cNvPr id="4" name="TextBox 3">
            <a:extLst>
              <a:ext uri="{FF2B5EF4-FFF2-40B4-BE49-F238E27FC236}">
                <a16:creationId xmlns="" xmlns:a16="http://schemas.microsoft.com/office/drawing/2014/main" id="{0C8A9000-836D-42A5-BE20-54718E167BE3}"/>
              </a:ext>
            </a:extLst>
          </p:cNvPr>
          <p:cNvSpPr txBox="1"/>
          <p:nvPr/>
        </p:nvSpPr>
        <p:spPr>
          <a:xfrm>
            <a:off x="1123950" y="4524375"/>
            <a:ext cx="10115550" cy="1249125"/>
          </a:xfrm>
          <a:prstGeom prst="rect">
            <a:avLst/>
          </a:prstGeom>
          <a:noFill/>
        </p:spPr>
        <p:txBody>
          <a:bodyPr wrap="square" rtlCol="0">
            <a:spAutoFit/>
          </a:bodyPr>
          <a:lstStyle/>
          <a:p>
            <a:pPr indent="457200" algn="just">
              <a:lnSpc>
                <a:spcPct val="107000"/>
              </a:lnSpc>
              <a:spcBef>
                <a:spcPts val="300"/>
              </a:spcBef>
              <a:spcAft>
                <a:spcPts val="300"/>
              </a:spcAft>
            </a:pPr>
            <a:r>
              <a:rPr lang="vi-VN" sz="2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Khách thể của các tội xâm phạm nhân phẩm, danh dự của con người là nhân phẩm, danh dự của tập thể hay cá nhân khác bị chủ thể là người khác xâm phạm.</a:t>
            </a:r>
            <a:endParaRPr lang="en-US" sz="2400"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103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6954" y="1214850"/>
            <a:ext cx="206392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NỘI</a:t>
            </a:r>
            <a:r>
              <a:rPr kumimoji="0" lang="vi-VN" sz="2800" b="1"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DUNG</a:t>
            </a:r>
            <a:endPar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1188719" y="2060799"/>
            <a:ext cx="10006149"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 NHẬN THỨC CHUNG VỀ TỘI XÂM HẠI DANH DỰ, NHÂN PHẨM CỦA NGƯỜI KHÁC</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188719" y="3504667"/>
            <a:ext cx="10006149"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II. PHÒNG, CHỐNG MỘT SỐ LOẠI TỘI PHẠM XÂM HẠI DANH DỰ, NHÂN PHẨM CỦA NGƯỜI KHÁC</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Tree>
    <p:extLst>
      <p:ext uri="{BB962C8B-B14F-4D97-AF65-F5344CB8AC3E}">
        <p14:creationId xmlns:p14="http://schemas.microsoft.com/office/powerpoint/2010/main" val="162708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FE49613F-32BA-47F0-9E8A-9A2290720674}"/>
              </a:ext>
            </a:extLst>
          </p:cNvPr>
          <p:cNvSpPr txBox="1"/>
          <p:nvPr/>
        </p:nvSpPr>
        <p:spPr>
          <a:xfrm>
            <a:off x="1019175" y="1906833"/>
            <a:ext cx="5076825" cy="461665"/>
          </a:xfrm>
          <a:prstGeom prst="rect">
            <a:avLst/>
          </a:prstGeom>
          <a:noFill/>
        </p:spPr>
        <p:txBody>
          <a:bodyPr wrap="square" rtlCol="0">
            <a:spAutoFit/>
          </a:bodyPr>
          <a:lstStyle/>
          <a:p>
            <a:r>
              <a:rPr lang="en-US" sz="2400" b="1" i="1" dirty="0">
                <a:solidFill>
                  <a:srgbClr val="000000"/>
                </a:solidFill>
                <a:ea typeface="Calibri" panose="020F0502020204030204" pitchFamily="34" charset="0"/>
              </a:rPr>
              <a:t>2.2. </a:t>
            </a:r>
            <a:r>
              <a:rPr lang="en-US" sz="2400" b="1" i="1" dirty="0" err="1">
                <a:solidFill>
                  <a:srgbClr val="000000"/>
                </a:solidFill>
                <a:ea typeface="Calibri" panose="020F0502020204030204" pitchFamily="34" charset="0"/>
              </a:rPr>
              <a:t>Mặt</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khách</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quan</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của</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tội</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phạm</a:t>
            </a:r>
            <a:endParaRPr lang="en-US" sz="2400" b="1" dirty="0"/>
          </a:p>
        </p:txBody>
      </p:sp>
      <p:sp>
        <p:nvSpPr>
          <p:cNvPr id="2" name="TextBox 1">
            <a:extLst>
              <a:ext uri="{FF2B5EF4-FFF2-40B4-BE49-F238E27FC236}">
                <a16:creationId xmlns="" xmlns:a16="http://schemas.microsoft.com/office/drawing/2014/main" id="{F4C7E85F-7B0A-4EE4-8BDA-DB370F2059E0}"/>
              </a:ext>
            </a:extLst>
          </p:cNvPr>
          <p:cNvSpPr txBox="1"/>
          <p:nvPr/>
        </p:nvSpPr>
        <p:spPr>
          <a:xfrm>
            <a:off x="1019175" y="2734779"/>
            <a:ext cx="10077450" cy="1200329"/>
          </a:xfrm>
          <a:prstGeom prst="rect">
            <a:avLst/>
          </a:prstGeom>
          <a:noFill/>
        </p:spPr>
        <p:txBody>
          <a:bodyPr wrap="square" rtlCol="0">
            <a:spAutoFit/>
          </a:bodyPr>
          <a:lstStyle/>
          <a:p>
            <a:pPr algn="just"/>
            <a:r>
              <a:rPr lang="en-US" sz="2400" b="1" dirty="0" err="1">
                <a:latin typeface="Arial" panose="020B0604020202020204" pitchFamily="34" charset="0"/>
                <a:cs typeface="Arial" panose="020B0604020202020204" pitchFamily="34" charset="0"/>
              </a:rPr>
              <a:t>Mặt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những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biểu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r>
              <a:rPr lang="en-US" sz="2400" b="1" dirty="0">
                <a:latin typeface="Arial" panose="020B0604020202020204" pitchFamily="34" charset="0"/>
                <a:cs typeface="Arial" panose="020B0604020202020204" pitchFamily="34" charset="0"/>
              </a:rPr>
              <a:t> ra </a:t>
            </a:r>
            <a:r>
              <a:rPr lang="en-US" sz="2400" b="1" dirty="0" err="1">
                <a:latin typeface="Arial" panose="020B0604020202020204" pitchFamily="34" charset="0"/>
                <a:cs typeface="Arial" panose="020B0604020202020204" pitchFamily="34" charset="0"/>
              </a:rPr>
              <a:t>bên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ngoài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diễn</a:t>
            </a:r>
            <a:r>
              <a:rPr lang="en-US" sz="2400" b="1" dirty="0">
                <a:latin typeface="Arial" panose="020B0604020202020204" pitchFamily="34" charset="0"/>
                <a:cs typeface="Arial" panose="020B0604020202020204" pitchFamily="34" charset="0"/>
              </a:rPr>
              <a:t> ra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giới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mà</a:t>
            </a:r>
            <a:r>
              <a:rPr lang="en-US" sz="2400" b="1" dirty="0">
                <a:latin typeface="Arial" panose="020B0604020202020204" pitchFamily="34" charset="0"/>
                <a:cs typeface="Arial" panose="020B0604020202020204" pitchFamily="34" charset="0"/>
              </a:rPr>
              <a:t> con </a:t>
            </a:r>
            <a:r>
              <a:rPr lang="en-US" sz="2400" b="1" dirty="0" err="1">
                <a:latin typeface="Arial" panose="020B0604020202020204" pitchFamily="34" charset="0"/>
                <a:cs typeface="Arial" panose="020B0604020202020204" pitchFamily="34" charset="0"/>
              </a:rPr>
              <a:t>người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thể</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nhận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tiếp</a:t>
            </a:r>
            <a:r>
              <a:rPr lang="en-US" sz="2400" b="1"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 xmlns:a16="http://schemas.microsoft.com/office/drawing/2014/main" id="{EFB35E36-9288-42B4-95E0-9498E7AAF9C0}"/>
              </a:ext>
            </a:extLst>
          </p:cNvPr>
          <p:cNvSpPr txBox="1"/>
          <p:nvPr/>
        </p:nvSpPr>
        <p:spPr>
          <a:xfrm>
            <a:off x="1019175" y="4067175"/>
            <a:ext cx="10086975" cy="1569660"/>
          </a:xfrm>
          <a:prstGeom prst="rect">
            <a:avLst/>
          </a:prstGeom>
          <a:noFill/>
        </p:spPr>
        <p:txBody>
          <a:bodyPr wrap="square" rtlCol="0">
            <a:spAutoFit/>
          </a:bodyPr>
          <a:lstStyle/>
          <a:p>
            <a:pPr algn="just"/>
            <a:r>
              <a:rPr lang="en-US" sz="2400" b="1" dirty="0" err="1">
                <a:latin typeface="Arial" panose="020B0604020202020204" pitchFamily="34" charset="0"/>
                <a:cs typeface="Arial" panose="020B0604020202020204" pitchFamily="34" charset="0"/>
              </a:rPr>
              <a:t>Yếu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tố</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gồm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dấu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hành</a:t>
            </a:r>
            <a:r>
              <a:rPr lang="en-US" sz="2400" b="1" dirty="0">
                <a:latin typeface="Arial" panose="020B0604020202020204" pitchFamily="34" charset="0"/>
                <a:cs typeface="Arial" panose="020B0604020202020204" pitchFamily="34" charset="0"/>
              </a:rPr>
              <a:t> vi </a:t>
            </a:r>
            <a:r>
              <a:rPr lang="en-US" sz="2400" b="1" dirty="0" err="1">
                <a:latin typeface="Arial" panose="020B0604020202020204" pitchFamily="34" charset="0"/>
                <a:cs typeface="Arial" panose="020B0604020202020204" pitchFamily="34" charset="0"/>
              </a:rPr>
              <a:t>nguy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hiểm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xã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hậu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hiểm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xã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cũng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như</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dấu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gắn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liền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với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hành</a:t>
            </a:r>
            <a:r>
              <a:rPr lang="en-US" sz="2400" b="1" dirty="0">
                <a:latin typeface="Arial" panose="020B0604020202020204" pitchFamily="34" charset="0"/>
                <a:cs typeface="Arial" panose="020B0604020202020204" pitchFamily="34" charset="0"/>
              </a:rPr>
              <a:t> vi  </a:t>
            </a:r>
            <a:r>
              <a:rPr lang="en-US" sz="2400" b="1" dirty="0" err="1">
                <a:latin typeface="Arial" panose="020B0604020202020204" pitchFamily="34" charset="0"/>
                <a:cs typeface="Arial" panose="020B0604020202020204" pitchFamily="34" charset="0"/>
              </a:rPr>
              <a:t>như</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cụ</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thủ</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đoạn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thời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gian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địa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điểm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hoàn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cảnh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7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64A7B2C5-51E9-4355-ACBA-654C82EA40A4}"/>
              </a:ext>
            </a:extLst>
          </p:cNvPr>
          <p:cNvSpPr txBox="1"/>
          <p:nvPr/>
        </p:nvSpPr>
        <p:spPr>
          <a:xfrm>
            <a:off x="1019175" y="1906833"/>
            <a:ext cx="5076825" cy="461665"/>
          </a:xfrm>
          <a:prstGeom prst="rect">
            <a:avLst/>
          </a:prstGeom>
          <a:noFill/>
        </p:spPr>
        <p:txBody>
          <a:bodyPr wrap="square" rtlCol="0">
            <a:spAutoFit/>
          </a:bodyPr>
          <a:lstStyle/>
          <a:p>
            <a:r>
              <a:rPr lang="en-US" sz="2400" b="1" i="1" dirty="0">
                <a:solidFill>
                  <a:srgbClr val="000000"/>
                </a:solidFill>
                <a:ea typeface="Calibri" panose="020F0502020204030204" pitchFamily="34" charset="0"/>
              </a:rPr>
              <a:t>2.3</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Ch</a:t>
            </a:r>
            <a:r>
              <a:rPr lang="en-US" sz="2400" b="1" i="1" dirty="0" err="1">
                <a:solidFill>
                  <a:srgbClr val="000000"/>
                </a:solidFill>
                <a:ea typeface="Calibri" panose="020F0502020204030204" pitchFamily="34" charset="0"/>
              </a:rPr>
              <a:t>ủ</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thể</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của</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tội</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phạm</a:t>
            </a:r>
            <a:endParaRPr lang="en-US" sz="2400" b="1" dirty="0"/>
          </a:p>
        </p:txBody>
      </p:sp>
      <p:sp>
        <p:nvSpPr>
          <p:cNvPr id="2" name="TextBox 1">
            <a:extLst>
              <a:ext uri="{FF2B5EF4-FFF2-40B4-BE49-F238E27FC236}">
                <a16:creationId xmlns="" xmlns:a16="http://schemas.microsoft.com/office/drawing/2014/main" id="{44FD694F-9380-4BA1-902F-686ABB848A67}"/>
              </a:ext>
            </a:extLst>
          </p:cNvPr>
          <p:cNvSpPr txBox="1"/>
          <p:nvPr/>
        </p:nvSpPr>
        <p:spPr>
          <a:xfrm>
            <a:off x="1108894" y="2734030"/>
            <a:ext cx="5429250" cy="2677656"/>
          </a:xfrm>
          <a:prstGeom prst="rect">
            <a:avLst/>
          </a:prstGeom>
          <a:noFill/>
        </p:spPr>
        <p:txBody>
          <a:bodyPr wrap="square" rtlCol="0">
            <a:spAutoFit/>
          </a:bodyPr>
          <a:lstStyle/>
          <a:p>
            <a:pPr algn="just"/>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con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chịu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vi </a:t>
            </a:r>
            <a:r>
              <a:rPr lang="en-US" sz="2400" dirty="0" err="1">
                <a:latin typeface="Arial" panose="020B0604020202020204" pitchFamily="34" charset="0"/>
                <a:cs typeface="Arial" panose="020B0604020202020204" pitchFamily="34" charset="0"/>
              </a:rPr>
              <a:t>nguy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kiện</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 xmlns:a16="http://schemas.microsoft.com/office/drawing/2014/main" id="{535D0E0C-E28D-40AA-BE47-968CE79AF477}"/>
              </a:ext>
            </a:extLst>
          </p:cNvPr>
          <p:cNvPicPr>
            <a:picLocks noChangeAspect="1"/>
          </p:cNvPicPr>
          <p:nvPr/>
        </p:nvPicPr>
        <p:blipFill>
          <a:blip r:embed="rId4"/>
          <a:stretch>
            <a:fillRect/>
          </a:stretch>
        </p:blipFill>
        <p:spPr>
          <a:xfrm>
            <a:off x="6800850" y="2570618"/>
            <a:ext cx="4371975" cy="2677657"/>
          </a:xfrm>
          <a:prstGeom prst="rect">
            <a:avLst/>
          </a:prstGeom>
        </p:spPr>
      </p:pic>
    </p:spTree>
    <p:extLst>
      <p:ext uri="{BB962C8B-B14F-4D97-AF65-F5344CB8AC3E}">
        <p14:creationId xmlns:p14="http://schemas.microsoft.com/office/powerpoint/2010/main" val="2647034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60AD9EBD-635F-4E4D-8C1E-D28751286E10}"/>
              </a:ext>
            </a:extLst>
          </p:cNvPr>
          <p:cNvSpPr txBox="1"/>
          <p:nvPr/>
        </p:nvSpPr>
        <p:spPr>
          <a:xfrm>
            <a:off x="1019175" y="1906833"/>
            <a:ext cx="5076825" cy="461665"/>
          </a:xfrm>
          <a:prstGeom prst="rect">
            <a:avLst/>
          </a:prstGeom>
          <a:noFill/>
        </p:spPr>
        <p:txBody>
          <a:bodyPr wrap="square" rtlCol="0">
            <a:spAutoFit/>
          </a:bodyPr>
          <a:lstStyle/>
          <a:p>
            <a:r>
              <a:rPr lang="en-US" sz="2400" b="1" i="1" dirty="0" smtClean="0">
                <a:solidFill>
                  <a:srgbClr val="000000"/>
                </a:solidFill>
                <a:ea typeface="Calibri" panose="020F0502020204030204" pitchFamily="34" charset="0"/>
              </a:rPr>
              <a:t>2.</a:t>
            </a:r>
            <a:r>
              <a:rPr lang="vi-VN" sz="2400" b="1" i="1" dirty="0" smtClean="0">
                <a:solidFill>
                  <a:srgbClr val="000000"/>
                </a:solidFill>
                <a:ea typeface="Calibri" panose="020F0502020204030204" pitchFamily="34" charset="0"/>
              </a:rPr>
              <a:t>4</a:t>
            </a:r>
            <a:r>
              <a:rPr lang="vi-VN" sz="2400" b="1" i="1" dirty="0" smtClean="0">
                <a:solidFill>
                  <a:srgbClr val="000000"/>
                </a:solidFill>
                <a:effectLst/>
                <a:ea typeface="Calibri" panose="020F0502020204030204" pitchFamily="34" charset="0"/>
              </a:rPr>
              <a:t>. </a:t>
            </a:r>
            <a:r>
              <a:rPr lang="en-US" sz="2400" b="1" i="1" dirty="0" err="1">
                <a:solidFill>
                  <a:srgbClr val="000000"/>
                </a:solidFill>
                <a:ea typeface="Calibri" panose="020F0502020204030204" pitchFamily="34" charset="0"/>
              </a:rPr>
              <a:t>Mặt</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chủ</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quan</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của</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tội</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phạm</a:t>
            </a:r>
            <a:endParaRPr lang="en-US" sz="2400" b="1" dirty="0"/>
          </a:p>
        </p:txBody>
      </p:sp>
      <p:sp>
        <p:nvSpPr>
          <p:cNvPr id="3" name="TextBox 2">
            <a:extLst>
              <a:ext uri="{FF2B5EF4-FFF2-40B4-BE49-F238E27FC236}">
                <a16:creationId xmlns="" xmlns:a16="http://schemas.microsoft.com/office/drawing/2014/main" id="{0603EB8E-458A-4D92-9FDD-1DD5F4E23698}"/>
              </a:ext>
            </a:extLst>
          </p:cNvPr>
          <p:cNvSpPr txBox="1"/>
          <p:nvPr/>
        </p:nvSpPr>
        <p:spPr>
          <a:xfrm>
            <a:off x="1114425" y="2551985"/>
            <a:ext cx="9944100" cy="1200329"/>
          </a:xfrm>
          <a:prstGeom prst="rect">
            <a:avLst/>
          </a:prstGeom>
          <a:noFill/>
        </p:spPr>
        <p:txBody>
          <a:bodyPr wrap="square" rtlCol="0">
            <a:spAutoFit/>
          </a:bodyPr>
          <a:lstStyle/>
          <a:p>
            <a:pPr algn="just"/>
            <a:r>
              <a:rPr lang="en-US" sz="2400" b="1" dirty="0" err="1"/>
              <a:t>Mặt</a:t>
            </a:r>
            <a:r>
              <a:rPr lang="en-US" sz="2400" b="1" dirty="0"/>
              <a:t> </a:t>
            </a:r>
            <a:r>
              <a:rPr lang="en-US" sz="2400" b="1" dirty="0" err="1"/>
              <a:t>chủ</a:t>
            </a:r>
            <a:r>
              <a:rPr lang="en-US" sz="2400" b="1" dirty="0"/>
              <a:t> </a:t>
            </a:r>
            <a:r>
              <a:rPr lang="en-US" sz="2400" b="1" dirty="0" err="1"/>
              <a:t>quan</a:t>
            </a:r>
            <a:r>
              <a:rPr lang="en-US" sz="2400" b="1" dirty="0"/>
              <a:t> </a:t>
            </a:r>
            <a:r>
              <a:rPr lang="en-US" sz="2400" b="1" dirty="0" err="1"/>
              <a:t>của</a:t>
            </a:r>
            <a:r>
              <a:rPr lang="en-US" sz="2400" b="1" dirty="0"/>
              <a:t> </a:t>
            </a:r>
            <a:r>
              <a:rPr lang="en-US" sz="2400" b="1" dirty="0" err="1"/>
              <a:t>tội</a:t>
            </a:r>
            <a:r>
              <a:rPr lang="en-US" sz="2400" b="1" dirty="0"/>
              <a:t> </a:t>
            </a:r>
            <a:r>
              <a:rPr lang="en-US" sz="2400" b="1" dirty="0" err="1"/>
              <a:t>phạm</a:t>
            </a:r>
            <a:r>
              <a:rPr lang="en-US" sz="2400" b="1" dirty="0"/>
              <a:t> </a:t>
            </a:r>
            <a:r>
              <a:rPr lang="en-US" sz="2400" b="1" dirty="0" err="1"/>
              <a:t>là</a:t>
            </a:r>
            <a:r>
              <a:rPr lang="en-US" sz="2400" b="1" dirty="0"/>
              <a:t> </a:t>
            </a:r>
            <a:r>
              <a:rPr lang="en-US" sz="2400" b="1" dirty="0" err="1"/>
              <a:t>nhận</a:t>
            </a:r>
            <a:r>
              <a:rPr lang="en-US" sz="2400" b="1" dirty="0"/>
              <a:t> </a:t>
            </a:r>
            <a:r>
              <a:rPr lang="en-US" sz="2400" b="1" dirty="0" err="1"/>
              <a:t>thức</a:t>
            </a:r>
            <a:r>
              <a:rPr lang="en-US" sz="2400" b="1" dirty="0"/>
              <a:t>, </a:t>
            </a:r>
            <a:r>
              <a:rPr lang="en-US" sz="2400" b="1" dirty="0" err="1"/>
              <a:t>thái</a:t>
            </a:r>
            <a:r>
              <a:rPr lang="en-US" sz="2400" b="1" dirty="0"/>
              <a:t> </a:t>
            </a:r>
            <a:r>
              <a:rPr lang="en-US" sz="2400" b="1" dirty="0" err="1"/>
              <a:t>độ</a:t>
            </a:r>
            <a:r>
              <a:rPr lang="en-US" sz="2400" b="1" dirty="0"/>
              <a:t> </a:t>
            </a:r>
            <a:r>
              <a:rPr lang="en-US" sz="2400" b="1" dirty="0" err="1"/>
              <a:t>của</a:t>
            </a:r>
            <a:r>
              <a:rPr lang="en-US" sz="2400" b="1" dirty="0"/>
              <a:t> </a:t>
            </a:r>
            <a:r>
              <a:rPr lang="en-US" sz="2400" b="1" dirty="0" err="1"/>
              <a:t>bản</a:t>
            </a:r>
            <a:r>
              <a:rPr lang="en-US" sz="2400" b="1" dirty="0"/>
              <a:t> </a:t>
            </a:r>
            <a:r>
              <a:rPr lang="en-US" sz="2400" b="1" dirty="0" err="1"/>
              <a:t>thân</a:t>
            </a:r>
            <a:r>
              <a:rPr lang="en-US" sz="2400" b="1" dirty="0"/>
              <a:t> </a:t>
            </a:r>
            <a:r>
              <a:rPr lang="en-US" sz="2400" b="1" dirty="0" err="1"/>
              <a:t>người</a:t>
            </a:r>
            <a:r>
              <a:rPr lang="en-US" sz="2400" b="1" dirty="0"/>
              <a:t> </a:t>
            </a:r>
            <a:r>
              <a:rPr lang="en-US" sz="2400" b="1" dirty="0" err="1"/>
              <a:t>phạm</a:t>
            </a:r>
            <a:r>
              <a:rPr lang="en-US" sz="2400" b="1" dirty="0"/>
              <a:t> </a:t>
            </a:r>
            <a:r>
              <a:rPr lang="en-US" sz="2400" b="1" dirty="0" err="1"/>
              <a:t>tội</a:t>
            </a:r>
            <a:r>
              <a:rPr lang="en-US" sz="2400" b="1" dirty="0"/>
              <a:t> </a:t>
            </a:r>
            <a:r>
              <a:rPr lang="en-US" sz="2400" b="1" dirty="0" err="1"/>
              <a:t>đối</a:t>
            </a:r>
            <a:r>
              <a:rPr lang="en-US" sz="2400" b="1" dirty="0"/>
              <a:t> </a:t>
            </a:r>
            <a:r>
              <a:rPr lang="en-US" sz="2400" b="1" dirty="0" err="1"/>
              <a:t>với</a:t>
            </a:r>
            <a:r>
              <a:rPr lang="en-US" sz="2400" b="1" dirty="0"/>
              <a:t> </a:t>
            </a:r>
            <a:r>
              <a:rPr lang="en-US" sz="2400" b="1" dirty="0" err="1"/>
              <a:t>hành</a:t>
            </a:r>
            <a:r>
              <a:rPr lang="en-US" sz="2400" b="1" dirty="0"/>
              <a:t> vi </a:t>
            </a:r>
            <a:r>
              <a:rPr lang="en-US" sz="2400" b="1" dirty="0" err="1"/>
              <a:t>và</a:t>
            </a:r>
            <a:r>
              <a:rPr lang="en-US" sz="2400" b="1" dirty="0"/>
              <a:t> </a:t>
            </a:r>
            <a:r>
              <a:rPr lang="en-US" sz="2400" b="1" dirty="0" err="1"/>
              <a:t>hậu</a:t>
            </a:r>
            <a:r>
              <a:rPr lang="en-US" sz="2400" b="1" dirty="0"/>
              <a:t> </a:t>
            </a:r>
            <a:r>
              <a:rPr lang="en-US" sz="2400" b="1" dirty="0" err="1"/>
              <a:t>quả</a:t>
            </a:r>
            <a:r>
              <a:rPr lang="en-US" sz="2400" b="1" dirty="0"/>
              <a:t> </a:t>
            </a:r>
            <a:r>
              <a:rPr lang="en-US" sz="2400" b="1" dirty="0" err="1"/>
              <a:t>của</a:t>
            </a:r>
            <a:r>
              <a:rPr lang="en-US" sz="2400" b="1" dirty="0"/>
              <a:t> </a:t>
            </a:r>
            <a:r>
              <a:rPr lang="en-US" sz="2400" b="1" dirty="0" err="1"/>
              <a:t>hành</a:t>
            </a:r>
            <a:r>
              <a:rPr lang="en-US" sz="2400" b="1" dirty="0"/>
              <a:t> vi </a:t>
            </a:r>
            <a:r>
              <a:rPr lang="en-US" sz="2400" b="1" dirty="0" err="1"/>
              <a:t>nguy</a:t>
            </a:r>
            <a:r>
              <a:rPr lang="en-US" sz="2400" b="1" dirty="0"/>
              <a:t> </a:t>
            </a:r>
            <a:r>
              <a:rPr lang="en-US" sz="2400" b="1" dirty="0" err="1"/>
              <a:t>hiểm</a:t>
            </a:r>
            <a:r>
              <a:rPr lang="en-US" sz="2400" b="1" dirty="0"/>
              <a:t> </a:t>
            </a:r>
            <a:r>
              <a:rPr lang="en-US" sz="2400" b="1" dirty="0" err="1"/>
              <a:t>cho</a:t>
            </a:r>
            <a:r>
              <a:rPr lang="en-US" sz="2400" b="1" dirty="0"/>
              <a:t> </a:t>
            </a:r>
            <a:r>
              <a:rPr lang="en-US" sz="2400" b="1" dirty="0" err="1"/>
              <a:t>xã</a:t>
            </a:r>
            <a:r>
              <a:rPr lang="en-US" sz="2400" b="1" dirty="0"/>
              <a:t> </a:t>
            </a:r>
            <a:r>
              <a:rPr lang="en-US" sz="2400" b="1" dirty="0" err="1"/>
              <a:t>hội</a:t>
            </a:r>
            <a:r>
              <a:rPr lang="en-US" sz="2400" b="1" dirty="0"/>
              <a:t> </a:t>
            </a:r>
            <a:r>
              <a:rPr lang="en-US" sz="2400" b="1" dirty="0" err="1"/>
              <a:t>mà</a:t>
            </a:r>
            <a:r>
              <a:rPr lang="en-US" sz="2400" b="1" dirty="0"/>
              <a:t> </a:t>
            </a:r>
            <a:r>
              <a:rPr lang="en-US" sz="2400" b="1" dirty="0" err="1"/>
              <a:t>họ</a:t>
            </a:r>
            <a:r>
              <a:rPr lang="en-US" sz="2400" b="1" dirty="0"/>
              <a:t> </a:t>
            </a:r>
            <a:r>
              <a:rPr lang="en-US" sz="2400" b="1" dirty="0" err="1"/>
              <a:t>thực</a:t>
            </a:r>
            <a:r>
              <a:rPr lang="en-US" sz="2400" b="1" dirty="0"/>
              <a:t> </a:t>
            </a:r>
            <a:r>
              <a:rPr lang="en-US" sz="2400" b="1" dirty="0" err="1"/>
              <a:t>hiện</a:t>
            </a:r>
            <a:r>
              <a:rPr lang="en-US" sz="2400" b="1" dirty="0"/>
              <a:t> </a:t>
            </a:r>
          </a:p>
        </p:txBody>
      </p:sp>
      <p:sp>
        <p:nvSpPr>
          <p:cNvPr id="4" name="TextBox 3">
            <a:extLst>
              <a:ext uri="{FF2B5EF4-FFF2-40B4-BE49-F238E27FC236}">
                <a16:creationId xmlns="" xmlns:a16="http://schemas.microsoft.com/office/drawing/2014/main" id="{9E12BD0B-3112-4D70-85B9-169708466050}"/>
              </a:ext>
            </a:extLst>
          </p:cNvPr>
          <p:cNvSpPr txBox="1"/>
          <p:nvPr/>
        </p:nvSpPr>
        <p:spPr>
          <a:xfrm>
            <a:off x="1143000" y="3867150"/>
            <a:ext cx="6124575" cy="1938992"/>
          </a:xfrm>
          <a:prstGeom prst="rect">
            <a:avLst/>
          </a:prstGeom>
          <a:noFill/>
        </p:spPr>
        <p:txBody>
          <a:bodyPr wrap="square" rtlCol="0">
            <a:spAutoFit/>
          </a:bodyPr>
          <a:lstStyle/>
          <a:p>
            <a:r>
              <a:rPr lang="en-US" sz="2400" b="1" dirty="0" err="1"/>
              <a:t>Dấu</a:t>
            </a:r>
            <a:r>
              <a:rPr lang="en-US" sz="2400" b="1" dirty="0"/>
              <a:t> </a:t>
            </a:r>
            <a:r>
              <a:rPr lang="en-US" sz="2400" b="1" dirty="0" err="1"/>
              <a:t>hiệu</a:t>
            </a:r>
            <a:r>
              <a:rPr lang="en-US" sz="2400" b="1" dirty="0"/>
              <a:t> </a:t>
            </a:r>
            <a:r>
              <a:rPr lang="en-US" sz="2400" b="1" dirty="0" err="1"/>
              <a:t>mặt</a:t>
            </a:r>
            <a:r>
              <a:rPr lang="en-US" sz="2400" b="1" dirty="0"/>
              <a:t> </a:t>
            </a:r>
            <a:r>
              <a:rPr lang="en-US" sz="2400" b="1" dirty="0" err="1"/>
              <a:t>chủ</a:t>
            </a:r>
            <a:r>
              <a:rPr lang="en-US" sz="2400" b="1" dirty="0"/>
              <a:t> </a:t>
            </a:r>
            <a:r>
              <a:rPr lang="en-US" sz="2400" b="1" dirty="0" err="1"/>
              <a:t>quan</a:t>
            </a:r>
            <a:r>
              <a:rPr lang="en-US" sz="2400" b="1" dirty="0"/>
              <a:t> </a:t>
            </a:r>
            <a:r>
              <a:rPr lang="en-US" sz="2400" b="1" dirty="0" err="1"/>
              <a:t>của</a:t>
            </a:r>
            <a:r>
              <a:rPr lang="en-US" sz="2400" b="1" dirty="0"/>
              <a:t> </a:t>
            </a:r>
            <a:r>
              <a:rPr lang="en-US" sz="2400" b="1" dirty="0" err="1"/>
              <a:t>tội</a:t>
            </a:r>
            <a:r>
              <a:rPr lang="en-US" sz="2400" b="1" dirty="0"/>
              <a:t> </a:t>
            </a:r>
            <a:r>
              <a:rPr lang="en-US" sz="2400" b="1" dirty="0" err="1"/>
              <a:t>phạm</a:t>
            </a:r>
            <a:r>
              <a:rPr lang="en-US" sz="2400" b="1" dirty="0"/>
              <a:t> bao </a:t>
            </a:r>
            <a:r>
              <a:rPr lang="en-US" sz="2400" b="1" dirty="0" err="1"/>
              <a:t>gồm</a:t>
            </a:r>
            <a:r>
              <a:rPr lang="en-US" sz="2400" b="1" dirty="0"/>
              <a:t>:</a:t>
            </a:r>
          </a:p>
          <a:p>
            <a:r>
              <a:rPr lang="en-US" sz="2400" b="1" dirty="0"/>
              <a:t>- </a:t>
            </a:r>
            <a:r>
              <a:rPr lang="en-US" sz="2400" b="1" dirty="0" err="1"/>
              <a:t>Lỗi</a:t>
            </a:r>
            <a:endParaRPr lang="en-US" sz="2400" b="1" dirty="0"/>
          </a:p>
          <a:p>
            <a:r>
              <a:rPr lang="en-US" sz="2400" b="1" dirty="0"/>
              <a:t>- </a:t>
            </a:r>
            <a:r>
              <a:rPr lang="en-US" sz="2400" b="1" dirty="0" err="1"/>
              <a:t>Động</a:t>
            </a:r>
            <a:r>
              <a:rPr lang="en-US" sz="2400" b="1" dirty="0"/>
              <a:t> </a:t>
            </a:r>
            <a:r>
              <a:rPr lang="en-US" sz="2400" b="1" dirty="0" err="1"/>
              <a:t>cơ</a:t>
            </a:r>
            <a:r>
              <a:rPr lang="en-US" sz="2400" b="1" dirty="0"/>
              <a:t> </a:t>
            </a:r>
            <a:r>
              <a:rPr lang="en-US" sz="2400" b="1" dirty="0" err="1"/>
              <a:t>phạm</a:t>
            </a:r>
            <a:r>
              <a:rPr lang="en-US" sz="2400" b="1" dirty="0"/>
              <a:t> </a:t>
            </a:r>
            <a:r>
              <a:rPr lang="en-US" sz="2400" b="1" dirty="0" err="1"/>
              <a:t>tội</a:t>
            </a:r>
            <a:endParaRPr lang="en-US" sz="2400" b="1" dirty="0"/>
          </a:p>
          <a:p>
            <a:r>
              <a:rPr lang="en-US" sz="2400" b="1" dirty="0"/>
              <a:t>- </a:t>
            </a:r>
            <a:r>
              <a:rPr lang="en-US" sz="2400" b="1" dirty="0" err="1"/>
              <a:t>Mục</a:t>
            </a:r>
            <a:r>
              <a:rPr lang="en-US" sz="2400" b="1" dirty="0"/>
              <a:t> </a:t>
            </a:r>
            <a:r>
              <a:rPr lang="en-US" sz="2400" b="1" dirty="0" err="1"/>
              <a:t>đích</a:t>
            </a:r>
            <a:r>
              <a:rPr lang="en-US" sz="2400" b="1" dirty="0"/>
              <a:t> </a:t>
            </a:r>
            <a:r>
              <a:rPr lang="en-US" sz="2400" b="1" dirty="0" err="1"/>
              <a:t>phạm</a:t>
            </a:r>
            <a:r>
              <a:rPr lang="en-US" sz="2400" b="1" dirty="0"/>
              <a:t> </a:t>
            </a:r>
            <a:r>
              <a:rPr lang="en-US" sz="2400" b="1" dirty="0" err="1"/>
              <a:t>tội</a:t>
            </a:r>
            <a:endParaRPr lang="en-US" sz="2400" b="1" dirty="0"/>
          </a:p>
          <a:p>
            <a:endParaRPr lang="en-US" sz="2400" b="1" dirty="0"/>
          </a:p>
        </p:txBody>
      </p:sp>
      <p:pic>
        <p:nvPicPr>
          <p:cNvPr id="8" name="Picture 7">
            <a:extLst>
              <a:ext uri="{FF2B5EF4-FFF2-40B4-BE49-F238E27FC236}">
                <a16:creationId xmlns="" xmlns:a16="http://schemas.microsoft.com/office/drawing/2014/main" id="{FFC2FCC6-2BC0-45BF-990E-495E124F7DE1}"/>
              </a:ext>
            </a:extLst>
          </p:cNvPr>
          <p:cNvPicPr>
            <a:picLocks noChangeAspect="1"/>
          </p:cNvPicPr>
          <p:nvPr/>
        </p:nvPicPr>
        <p:blipFill>
          <a:blip r:embed="rId4"/>
          <a:stretch>
            <a:fillRect/>
          </a:stretch>
        </p:blipFill>
        <p:spPr>
          <a:xfrm>
            <a:off x="7267575" y="3676650"/>
            <a:ext cx="3909876" cy="2626896"/>
          </a:xfrm>
          <a:prstGeom prst="rect">
            <a:avLst/>
          </a:prstGeom>
        </p:spPr>
      </p:pic>
    </p:spTree>
    <p:extLst>
      <p:ext uri="{BB962C8B-B14F-4D97-AF65-F5344CB8AC3E}">
        <p14:creationId xmlns:p14="http://schemas.microsoft.com/office/powerpoint/2010/main" val="871541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60AD9EBD-635F-4E4D-8C1E-D28751286E10}"/>
              </a:ext>
            </a:extLst>
          </p:cNvPr>
          <p:cNvSpPr txBox="1"/>
          <p:nvPr/>
        </p:nvSpPr>
        <p:spPr>
          <a:xfrm>
            <a:off x="1019175" y="1819981"/>
            <a:ext cx="5076825" cy="461665"/>
          </a:xfrm>
          <a:prstGeom prst="rect">
            <a:avLst/>
          </a:prstGeom>
          <a:noFill/>
        </p:spPr>
        <p:txBody>
          <a:bodyPr wrap="square" rtlCol="0">
            <a:spAutoFit/>
          </a:bodyPr>
          <a:lstStyle/>
          <a:p>
            <a:r>
              <a:rPr lang="en-US" sz="2400" b="1" i="1" dirty="0" smtClean="0">
                <a:solidFill>
                  <a:srgbClr val="000000"/>
                </a:solidFill>
                <a:ea typeface="Calibri" panose="020F0502020204030204" pitchFamily="34" charset="0"/>
              </a:rPr>
              <a:t>2.</a:t>
            </a:r>
            <a:r>
              <a:rPr lang="vi-VN" sz="2400" b="1" i="1" dirty="0" smtClean="0">
                <a:solidFill>
                  <a:srgbClr val="000000"/>
                </a:solidFill>
                <a:ea typeface="Calibri" panose="020F0502020204030204" pitchFamily="34" charset="0"/>
              </a:rPr>
              <a:t>4</a:t>
            </a:r>
            <a:r>
              <a:rPr lang="vi-VN" sz="2400" b="1" i="1" dirty="0" smtClean="0">
                <a:solidFill>
                  <a:srgbClr val="000000"/>
                </a:solidFill>
                <a:effectLst/>
                <a:ea typeface="Calibri" panose="020F0502020204030204" pitchFamily="34" charset="0"/>
              </a:rPr>
              <a:t>. </a:t>
            </a:r>
            <a:r>
              <a:rPr lang="en-US" sz="2400" b="1" i="1" dirty="0" err="1">
                <a:solidFill>
                  <a:srgbClr val="000000"/>
                </a:solidFill>
                <a:ea typeface="Calibri" panose="020F0502020204030204" pitchFamily="34" charset="0"/>
              </a:rPr>
              <a:t>Mặt</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chủ</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quan</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của</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tội</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phạm</a:t>
            </a:r>
            <a:endParaRPr lang="en-US" sz="2400" b="1" dirty="0"/>
          </a:p>
        </p:txBody>
      </p:sp>
      <p:sp>
        <p:nvSpPr>
          <p:cNvPr id="2" name="Rectangle 1">
            <a:extLst>
              <a:ext uri="{FF2B5EF4-FFF2-40B4-BE49-F238E27FC236}">
                <a16:creationId xmlns="" xmlns:a16="http://schemas.microsoft.com/office/drawing/2014/main" id="{974257FD-E004-42F5-822D-CFBE27BAE1E5}"/>
              </a:ext>
            </a:extLst>
          </p:cNvPr>
          <p:cNvSpPr/>
          <p:nvPr/>
        </p:nvSpPr>
        <p:spPr>
          <a:xfrm>
            <a:off x="766762" y="2366598"/>
            <a:ext cx="5238750" cy="37814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E5BC2B7F-D023-4070-A008-15F187C50AB1}"/>
              </a:ext>
            </a:extLst>
          </p:cNvPr>
          <p:cNvSpPr txBox="1"/>
          <p:nvPr/>
        </p:nvSpPr>
        <p:spPr>
          <a:xfrm>
            <a:off x="1019175" y="2690138"/>
            <a:ext cx="4733925" cy="3046988"/>
          </a:xfrm>
          <a:prstGeom prst="rect">
            <a:avLst/>
          </a:prstGeom>
          <a:noFill/>
        </p:spPr>
        <p:txBody>
          <a:bodyPr wrap="square" rtlCol="0">
            <a:spAutoFit/>
          </a:bodyPr>
          <a:lstStyle/>
          <a:p>
            <a:pPr algn="just"/>
            <a:r>
              <a:rPr lang="en-US" sz="2400" b="1" dirty="0" err="1">
                <a:solidFill>
                  <a:schemeClr val="bg1"/>
                </a:solidFill>
              </a:rPr>
              <a:t>Lỗi</a:t>
            </a:r>
            <a:r>
              <a:rPr lang="en-US" sz="2400" b="1" dirty="0">
                <a:solidFill>
                  <a:schemeClr val="bg1"/>
                </a:solidFill>
              </a:rPr>
              <a:t>: </a:t>
            </a:r>
            <a:r>
              <a:rPr lang="en-US" sz="2400" b="1" dirty="0" err="1">
                <a:solidFill>
                  <a:schemeClr val="bg1"/>
                </a:solidFill>
              </a:rPr>
              <a:t>Là</a:t>
            </a:r>
            <a:r>
              <a:rPr lang="en-US" sz="2400" b="1" dirty="0">
                <a:solidFill>
                  <a:schemeClr val="bg1"/>
                </a:solidFill>
              </a:rPr>
              <a:t> </a:t>
            </a:r>
            <a:r>
              <a:rPr lang="en-US" sz="2400" b="1" dirty="0" err="1">
                <a:solidFill>
                  <a:schemeClr val="bg1"/>
                </a:solidFill>
              </a:rPr>
              <a:t>trạng</a:t>
            </a:r>
            <a:r>
              <a:rPr lang="en-US" sz="2400" b="1" dirty="0">
                <a:solidFill>
                  <a:schemeClr val="bg1"/>
                </a:solidFill>
              </a:rPr>
              <a:t> </a:t>
            </a:r>
            <a:r>
              <a:rPr lang="en-US" sz="2400" b="1" dirty="0" err="1">
                <a:solidFill>
                  <a:schemeClr val="bg1"/>
                </a:solidFill>
              </a:rPr>
              <a:t>thái</a:t>
            </a:r>
            <a:r>
              <a:rPr lang="en-US" sz="2400" b="1" dirty="0">
                <a:solidFill>
                  <a:schemeClr val="bg1"/>
                </a:solidFill>
              </a:rPr>
              <a:t> </a:t>
            </a:r>
            <a:r>
              <a:rPr lang="en-US" sz="2400" b="1" dirty="0" err="1">
                <a:solidFill>
                  <a:schemeClr val="bg1"/>
                </a:solidFill>
              </a:rPr>
              <a:t>tâm</a:t>
            </a:r>
            <a:r>
              <a:rPr lang="en-US" sz="2400" b="1" dirty="0">
                <a:solidFill>
                  <a:schemeClr val="bg1"/>
                </a:solidFill>
              </a:rPr>
              <a:t> </a:t>
            </a:r>
            <a:r>
              <a:rPr lang="en-US" sz="2400" b="1" dirty="0" err="1">
                <a:solidFill>
                  <a:schemeClr val="bg1"/>
                </a:solidFill>
              </a:rPr>
              <a:t>lý</a:t>
            </a:r>
            <a:r>
              <a:rPr lang="en-US" sz="2400" b="1" dirty="0">
                <a:solidFill>
                  <a:schemeClr val="bg1"/>
                </a:solidFill>
              </a:rPr>
              <a:t> </a:t>
            </a:r>
            <a:r>
              <a:rPr lang="en-US" sz="2400" b="1" dirty="0" err="1">
                <a:solidFill>
                  <a:schemeClr val="bg1"/>
                </a:solidFill>
              </a:rPr>
              <a:t>của</a:t>
            </a:r>
            <a:r>
              <a:rPr lang="en-US" sz="2400" b="1" dirty="0">
                <a:solidFill>
                  <a:schemeClr val="bg1"/>
                </a:solidFill>
              </a:rPr>
              <a:t> </a:t>
            </a:r>
            <a:r>
              <a:rPr lang="en-US" sz="2400" b="1" dirty="0" err="1">
                <a:solidFill>
                  <a:schemeClr val="bg1"/>
                </a:solidFill>
              </a:rPr>
              <a:t>người</a:t>
            </a:r>
            <a:r>
              <a:rPr lang="en-US" sz="2400" b="1" dirty="0">
                <a:solidFill>
                  <a:schemeClr val="bg1"/>
                </a:solidFill>
              </a:rPr>
              <a:t> </a:t>
            </a:r>
            <a:r>
              <a:rPr lang="en-US" sz="2400" b="1" dirty="0" err="1">
                <a:solidFill>
                  <a:schemeClr val="bg1"/>
                </a:solidFill>
              </a:rPr>
              <a:t>phạm</a:t>
            </a:r>
            <a:r>
              <a:rPr lang="en-US" sz="2400" b="1" dirty="0">
                <a:solidFill>
                  <a:schemeClr val="bg1"/>
                </a:solidFill>
              </a:rPr>
              <a:t> </a:t>
            </a:r>
            <a:r>
              <a:rPr lang="en-US" sz="2400" b="1" dirty="0" err="1">
                <a:solidFill>
                  <a:schemeClr val="bg1"/>
                </a:solidFill>
              </a:rPr>
              <a:t>tội</a:t>
            </a:r>
            <a:r>
              <a:rPr lang="en-US" sz="2400" b="1" dirty="0">
                <a:solidFill>
                  <a:schemeClr val="bg1"/>
                </a:solidFill>
              </a:rPr>
              <a:t> </a:t>
            </a:r>
            <a:r>
              <a:rPr lang="en-US" sz="2400" b="1" dirty="0" err="1">
                <a:solidFill>
                  <a:schemeClr val="bg1"/>
                </a:solidFill>
              </a:rPr>
              <a:t>đối</a:t>
            </a:r>
            <a:r>
              <a:rPr lang="en-US" sz="2400" b="1" dirty="0">
                <a:solidFill>
                  <a:schemeClr val="bg1"/>
                </a:solidFill>
              </a:rPr>
              <a:t> </a:t>
            </a:r>
            <a:r>
              <a:rPr lang="en-US" sz="2400" b="1" dirty="0" err="1">
                <a:solidFill>
                  <a:schemeClr val="bg1"/>
                </a:solidFill>
              </a:rPr>
              <a:t>với</a:t>
            </a:r>
            <a:r>
              <a:rPr lang="en-US" sz="2400" b="1" dirty="0">
                <a:solidFill>
                  <a:schemeClr val="bg1"/>
                </a:solidFill>
              </a:rPr>
              <a:t> </a:t>
            </a:r>
            <a:r>
              <a:rPr lang="en-US" sz="2400" b="1" dirty="0" err="1">
                <a:solidFill>
                  <a:schemeClr val="bg1"/>
                </a:solidFill>
              </a:rPr>
              <a:t>hành</a:t>
            </a:r>
            <a:r>
              <a:rPr lang="en-US" sz="2400" b="1" dirty="0">
                <a:solidFill>
                  <a:schemeClr val="bg1"/>
                </a:solidFill>
              </a:rPr>
              <a:t> vi </a:t>
            </a:r>
            <a:r>
              <a:rPr lang="en-US" sz="2400" b="1" dirty="0" err="1">
                <a:solidFill>
                  <a:schemeClr val="bg1"/>
                </a:solidFill>
              </a:rPr>
              <a:t>và</a:t>
            </a:r>
            <a:r>
              <a:rPr lang="en-US" sz="2400" b="1" dirty="0">
                <a:solidFill>
                  <a:schemeClr val="bg1"/>
                </a:solidFill>
              </a:rPr>
              <a:t> </a:t>
            </a:r>
            <a:r>
              <a:rPr lang="en-US" sz="2400" b="1" dirty="0" err="1">
                <a:solidFill>
                  <a:schemeClr val="bg1"/>
                </a:solidFill>
              </a:rPr>
              <a:t>hậu</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nguy</a:t>
            </a:r>
            <a:r>
              <a:rPr lang="en-US" sz="2400" b="1" dirty="0">
                <a:solidFill>
                  <a:schemeClr val="bg1"/>
                </a:solidFill>
              </a:rPr>
              <a:t> </a:t>
            </a:r>
            <a:r>
              <a:rPr lang="en-US" sz="2400" b="1" dirty="0" err="1">
                <a:solidFill>
                  <a:schemeClr val="bg1"/>
                </a:solidFill>
              </a:rPr>
              <a:t>hiểm</a:t>
            </a:r>
            <a:r>
              <a:rPr lang="en-US" sz="2400" b="1" dirty="0">
                <a:solidFill>
                  <a:schemeClr val="bg1"/>
                </a:solidFill>
              </a:rPr>
              <a:t> </a:t>
            </a:r>
            <a:r>
              <a:rPr lang="en-US" sz="2400" b="1" dirty="0" err="1">
                <a:solidFill>
                  <a:schemeClr val="bg1"/>
                </a:solidFill>
              </a:rPr>
              <a:t>cho</a:t>
            </a:r>
            <a:r>
              <a:rPr lang="en-US" sz="2400" b="1" dirty="0">
                <a:solidFill>
                  <a:schemeClr val="bg1"/>
                </a:solidFill>
              </a:rPr>
              <a:t> </a:t>
            </a:r>
            <a:r>
              <a:rPr lang="en-US" sz="2400" b="1" dirty="0" err="1">
                <a:solidFill>
                  <a:schemeClr val="bg1"/>
                </a:solidFill>
              </a:rPr>
              <a:t>xã</a:t>
            </a:r>
            <a:r>
              <a:rPr lang="en-US" sz="2400" b="1" dirty="0">
                <a:solidFill>
                  <a:schemeClr val="bg1"/>
                </a:solidFill>
              </a:rPr>
              <a:t> </a:t>
            </a:r>
            <a:r>
              <a:rPr lang="en-US" sz="2400" b="1" dirty="0" err="1">
                <a:solidFill>
                  <a:schemeClr val="bg1"/>
                </a:solidFill>
              </a:rPr>
              <a:t>hội</a:t>
            </a:r>
            <a:r>
              <a:rPr lang="en-US" sz="2400" b="1" dirty="0">
                <a:solidFill>
                  <a:schemeClr val="bg1"/>
                </a:solidFill>
              </a:rPr>
              <a:t> </a:t>
            </a:r>
            <a:r>
              <a:rPr lang="en-US" sz="2400" b="1" dirty="0" err="1">
                <a:solidFill>
                  <a:schemeClr val="bg1"/>
                </a:solidFill>
              </a:rPr>
              <a:t>của</a:t>
            </a:r>
            <a:r>
              <a:rPr lang="en-US" sz="2400" b="1" dirty="0">
                <a:solidFill>
                  <a:schemeClr val="bg1"/>
                </a:solidFill>
              </a:rPr>
              <a:t> </a:t>
            </a:r>
            <a:r>
              <a:rPr lang="en-US" sz="2400" b="1" dirty="0" err="1">
                <a:solidFill>
                  <a:schemeClr val="bg1"/>
                </a:solidFill>
              </a:rPr>
              <a:t>hành</a:t>
            </a:r>
            <a:r>
              <a:rPr lang="en-US" sz="2400" b="1" dirty="0">
                <a:solidFill>
                  <a:schemeClr val="bg1"/>
                </a:solidFill>
              </a:rPr>
              <a:t> vi </a:t>
            </a:r>
            <a:r>
              <a:rPr lang="en-US" sz="2400" b="1" dirty="0" err="1">
                <a:solidFill>
                  <a:schemeClr val="bg1"/>
                </a:solidFill>
              </a:rPr>
              <a:t>phạm</a:t>
            </a:r>
            <a:r>
              <a:rPr lang="en-US" sz="2400" b="1" dirty="0">
                <a:solidFill>
                  <a:schemeClr val="bg1"/>
                </a:solidFill>
              </a:rPr>
              <a:t> </a:t>
            </a:r>
            <a:r>
              <a:rPr lang="en-US" sz="2400" b="1" dirty="0" err="1">
                <a:solidFill>
                  <a:schemeClr val="bg1"/>
                </a:solidFill>
              </a:rPr>
              <a:t>tội</a:t>
            </a:r>
            <a:r>
              <a:rPr lang="en-US" sz="2400" b="1" dirty="0">
                <a:solidFill>
                  <a:schemeClr val="bg1"/>
                </a:solidFill>
              </a:rPr>
              <a:t>, </a:t>
            </a:r>
            <a:r>
              <a:rPr lang="en-US" sz="2400" b="1" dirty="0" err="1">
                <a:solidFill>
                  <a:schemeClr val="bg1"/>
                </a:solidFill>
              </a:rPr>
              <a:t>thể</a:t>
            </a:r>
            <a:r>
              <a:rPr lang="en-US" sz="2400" b="1" dirty="0">
                <a:solidFill>
                  <a:schemeClr val="bg1"/>
                </a:solidFill>
              </a:rPr>
              <a:t> </a:t>
            </a:r>
            <a:r>
              <a:rPr lang="en-US" sz="2400" b="1" dirty="0" err="1">
                <a:solidFill>
                  <a:schemeClr val="bg1"/>
                </a:solidFill>
              </a:rPr>
              <a:t>hiện</a:t>
            </a:r>
            <a:r>
              <a:rPr lang="en-US" sz="2400" b="1" dirty="0">
                <a:solidFill>
                  <a:schemeClr val="bg1"/>
                </a:solidFill>
              </a:rPr>
              <a:t> qua </a:t>
            </a:r>
            <a:r>
              <a:rPr lang="en-US" sz="2400" b="1" dirty="0" err="1">
                <a:solidFill>
                  <a:schemeClr val="bg1"/>
                </a:solidFill>
              </a:rPr>
              <a:t>việc</a:t>
            </a:r>
            <a:r>
              <a:rPr lang="en-US" sz="2400" b="1" dirty="0">
                <a:solidFill>
                  <a:schemeClr val="bg1"/>
                </a:solidFill>
              </a:rPr>
              <a:t> </a:t>
            </a:r>
            <a:r>
              <a:rPr lang="en-US" sz="2400" b="1" dirty="0" err="1">
                <a:solidFill>
                  <a:schemeClr val="bg1"/>
                </a:solidFill>
              </a:rPr>
              <a:t>khi</a:t>
            </a:r>
            <a:r>
              <a:rPr lang="en-US" sz="2400" b="1" dirty="0">
                <a:solidFill>
                  <a:schemeClr val="bg1"/>
                </a:solidFill>
              </a:rPr>
              <a:t> </a:t>
            </a:r>
            <a:r>
              <a:rPr lang="en-US" sz="2400" b="1" dirty="0" err="1">
                <a:solidFill>
                  <a:schemeClr val="bg1"/>
                </a:solidFill>
              </a:rPr>
              <a:t>thực</a:t>
            </a:r>
            <a:r>
              <a:rPr lang="en-US" sz="2400" b="1" dirty="0">
                <a:solidFill>
                  <a:schemeClr val="bg1"/>
                </a:solidFill>
              </a:rPr>
              <a:t> </a:t>
            </a:r>
            <a:r>
              <a:rPr lang="en-US" sz="2400" b="1" dirty="0" err="1">
                <a:solidFill>
                  <a:schemeClr val="bg1"/>
                </a:solidFill>
              </a:rPr>
              <a:t>hiện</a:t>
            </a:r>
            <a:r>
              <a:rPr lang="en-US" sz="2400" b="1" dirty="0">
                <a:solidFill>
                  <a:schemeClr val="bg1"/>
                </a:solidFill>
              </a:rPr>
              <a:t> </a:t>
            </a:r>
            <a:r>
              <a:rPr lang="en-US" sz="2400" b="1" dirty="0" err="1">
                <a:solidFill>
                  <a:schemeClr val="bg1"/>
                </a:solidFill>
              </a:rPr>
              <a:t>hành</a:t>
            </a:r>
            <a:r>
              <a:rPr lang="en-US" sz="2400" b="1" dirty="0">
                <a:solidFill>
                  <a:schemeClr val="bg1"/>
                </a:solidFill>
              </a:rPr>
              <a:t> vi </a:t>
            </a:r>
            <a:r>
              <a:rPr lang="en-US" sz="2400" b="1" dirty="0" err="1">
                <a:solidFill>
                  <a:schemeClr val="bg1"/>
                </a:solidFill>
              </a:rPr>
              <a:t>phạm</a:t>
            </a:r>
            <a:r>
              <a:rPr lang="en-US" sz="2400" b="1" dirty="0">
                <a:solidFill>
                  <a:schemeClr val="bg1"/>
                </a:solidFill>
              </a:rPr>
              <a:t> </a:t>
            </a:r>
            <a:r>
              <a:rPr lang="en-US" sz="2400" b="1" dirty="0" err="1">
                <a:solidFill>
                  <a:schemeClr val="bg1"/>
                </a:solidFill>
              </a:rPr>
              <a:t>tội</a:t>
            </a:r>
            <a:r>
              <a:rPr lang="en-US" sz="2400" b="1" dirty="0">
                <a:solidFill>
                  <a:schemeClr val="bg1"/>
                </a:solidFill>
              </a:rPr>
              <a:t> </a:t>
            </a:r>
            <a:r>
              <a:rPr lang="en-US" sz="2400" b="1" dirty="0" err="1">
                <a:solidFill>
                  <a:schemeClr val="bg1"/>
                </a:solidFill>
              </a:rPr>
              <a:t>chủ</a:t>
            </a:r>
            <a:r>
              <a:rPr lang="en-US" sz="2400" b="1" dirty="0">
                <a:solidFill>
                  <a:schemeClr val="bg1"/>
                </a:solidFill>
              </a:rPr>
              <a:t> </a:t>
            </a:r>
            <a:r>
              <a:rPr lang="en-US" sz="2400" b="1" dirty="0" err="1">
                <a:solidFill>
                  <a:schemeClr val="bg1"/>
                </a:solidFill>
              </a:rPr>
              <a:t>thể</a:t>
            </a:r>
            <a:r>
              <a:rPr lang="en-US" sz="2400" b="1" dirty="0">
                <a:solidFill>
                  <a:schemeClr val="bg1"/>
                </a:solidFill>
              </a:rPr>
              <a:t> </a:t>
            </a:r>
            <a:r>
              <a:rPr lang="en-US" sz="2400" b="1" dirty="0" err="1">
                <a:solidFill>
                  <a:schemeClr val="bg1"/>
                </a:solidFill>
              </a:rPr>
              <a:t>nhận</a:t>
            </a:r>
            <a:r>
              <a:rPr lang="en-US" sz="2400" b="1" dirty="0">
                <a:solidFill>
                  <a:schemeClr val="bg1"/>
                </a:solidFill>
              </a:rPr>
              <a:t> </a:t>
            </a:r>
            <a:r>
              <a:rPr lang="en-US" sz="2400" b="1" dirty="0" err="1">
                <a:solidFill>
                  <a:schemeClr val="bg1"/>
                </a:solidFill>
              </a:rPr>
              <a:t>thức</a:t>
            </a:r>
            <a:r>
              <a:rPr lang="en-US" sz="2400" b="1" dirty="0">
                <a:solidFill>
                  <a:schemeClr val="bg1"/>
                </a:solidFill>
              </a:rPr>
              <a:t> </a:t>
            </a:r>
            <a:r>
              <a:rPr lang="en-US" sz="2400" b="1" dirty="0" err="1">
                <a:solidFill>
                  <a:schemeClr val="bg1"/>
                </a:solidFill>
              </a:rPr>
              <a:t>được</a:t>
            </a:r>
            <a:r>
              <a:rPr lang="en-US" sz="2400" b="1" dirty="0">
                <a:solidFill>
                  <a:schemeClr val="bg1"/>
                </a:solidFill>
              </a:rPr>
              <a:t> </a:t>
            </a:r>
            <a:r>
              <a:rPr lang="en-US" sz="2400" b="1" dirty="0" err="1">
                <a:solidFill>
                  <a:schemeClr val="bg1"/>
                </a:solidFill>
              </a:rPr>
              <a:t>tính</a:t>
            </a:r>
            <a:r>
              <a:rPr lang="en-US" sz="2400" b="1" dirty="0">
                <a:solidFill>
                  <a:schemeClr val="bg1"/>
                </a:solidFill>
              </a:rPr>
              <a:t> </a:t>
            </a:r>
            <a:r>
              <a:rPr lang="en-US" sz="2400" b="1" dirty="0" err="1">
                <a:solidFill>
                  <a:schemeClr val="bg1"/>
                </a:solidFill>
              </a:rPr>
              <a:t>chất</a:t>
            </a:r>
            <a:r>
              <a:rPr lang="en-US" sz="2400" b="1" dirty="0">
                <a:solidFill>
                  <a:schemeClr val="bg1"/>
                </a:solidFill>
              </a:rPr>
              <a:t> </a:t>
            </a:r>
            <a:r>
              <a:rPr lang="en-US" sz="2400" b="1" dirty="0" err="1">
                <a:solidFill>
                  <a:schemeClr val="bg1"/>
                </a:solidFill>
              </a:rPr>
              <a:t>nguy</a:t>
            </a:r>
            <a:r>
              <a:rPr lang="en-US" sz="2400" b="1" dirty="0">
                <a:solidFill>
                  <a:schemeClr val="bg1"/>
                </a:solidFill>
              </a:rPr>
              <a:t> </a:t>
            </a:r>
            <a:r>
              <a:rPr lang="en-US" sz="2400" b="1" dirty="0" err="1">
                <a:solidFill>
                  <a:schemeClr val="bg1"/>
                </a:solidFill>
              </a:rPr>
              <a:t>hiểm</a:t>
            </a:r>
            <a:r>
              <a:rPr lang="en-US" sz="2400" b="1" dirty="0">
                <a:solidFill>
                  <a:schemeClr val="bg1"/>
                </a:solidFill>
              </a:rPr>
              <a:t> </a:t>
            </a:r>
            <a:r>
              <a:rPr lang="en-US" sz="2400" b="1" dirty="0" err="1">
                <a:solidFill>
                  <a:schemeClr val="bg1"/>
                </a:solidFill>
              </a:rPr>
              <a:t>và</a:t>
            </a:r>
            <a:r>
              <a:rPr lang="en-US" sz="2400" b="1" dirty="0">
                <a:solidFill>
                  <a:schemeClr val="bg1"/>
                </a:solidFill>
              </a:rPr>
              <a:t> </a:t>
            </a:r>
            <a:r>
              <a:rPr lang="en-US" sz="2400" b="1" dirty="0" err="1">
                <a:solidFill>
                  <a:schemeClr val="bg1"/>
                </a:solidFill>
              </a:rPr>
              <a:t>tự</a:t>
            </a:r>
            <a:r>
              <a:rPr lang="en-US" sz="2400" b="1" dirty="0">
                <a:solidFill>
                  <a:schemeClr val="bg1"/>
                </a:solidFill>
              </a:rPr>
              <a:t> do </a:t>
            </a:r>
            <a:r>
              <a:rPr lang="en-US" sz="2400" b="1" dirty="0" err="1">
                <a:solidFill>
                  <a:schemeClr val="bg1"/>
                </a:solidFill>
              </a:rPr>
              <a:t>lựa</a:t>
            </a:r>
            <a:r>
              <a:rPr lang="en-US" sz="2400" b="1" dirty="0">
                <a:solidFill>
                  <a:schemeClr val="bg1"/>
                </a:solidFill>
              </a:rPr>
              <a:t> </a:t>
            </a:r>
            <a:r>
              <a:rPr lang="en-US" sz="2400" b="1" dirty="0" err="1">
                <a:solidFill>
                  <a:schemeClr val="bg1"/>
                </a:solidFill>
              </a:rPr>
              <a:t>chọn</a:t>
            </a:r>
            <a:r>
              <a:rPr lang="en-US" sz="2400" b="1" dirty="0">
                <a:solidFill>
                  <a:schemeClr val="bg1"/>
                </a:solidFill>
              </a:rPr>
              <a:t> </a:t>
            </a:r>
            <a:r>
              <a:rPr lang="en-US" sz="2400" b="1" dirty="0" err="1">
                <a:solidFill>
                  <a:schemeClr val="bg1"/>
                </a:solidFill>
              </a:rPr>
              <a:t>việc</a:t>
            </a:r>
            <a:r>
              <a:rPr lang="en-US" sz="2400" b="1" dirty="0">
                <a:solidFill>
                  <a:schemeClr val="bg1"/>
                </a:solidFill>
              </a:rPr>
              <a:t> </a:t>
            </a:r>
            <a:r>
              <a:rPr lang="en-US" sz="2400" b="1" dirty="0" err="1">
                <a:solidFill>
                  <a:schemeClr val="bg1"/>
                </a:solidFill>
              </a:rPr>
              <a:t>thực</a:t>
            </a:r>
            <a:r>
              <a:rPr lang="en-US" sz="2400" b="1" dirty="0">
                <a:solidFill>
                  <a:schemeClr val="bg1"/>
                </a:solidFill>
              </a:rPr>
              <a:t> </a:t>
            </a:r>
            <a:r>
              <a:rPr lang="en-US" sz="2400" b="1" dirty="0" err="1">
                <a:solidFill>
                  <a:schemeClr val="bg1"/>
                </a:solidFill>
              </a:rPr>
              <a:t>hiện</a:t>
            </a:r>
            <a:r>
              <a:rPr lang="en-US" sz="2400" b="1" dirty="0">
                <a:solidFill>
                  <a:schemeClr val="bg1"/>
                </a:solidFill>
              </a:rPr>
              <a:t> </a:t>
            </a:r>
            <a:r>
              <a:rPr lang="en-US" sz="2400" b="1" dirty="0" err="1">
                <a:solidFill>
                  <a:schemeClr val="bg1"/>
                </a:solidFill>
              </a:rPr>
              <a:t>hành</a:t>
            </a:r>
            <a:r>
              <a:rPr lang="en-US" sz="2400" b="1" dirty="0">
                <a:solidFill>
                  <a:schemeClr val="bg1"/>
                </a:solidFill>
              </a:rPr>
              <a:t> vi </a:t>
            </a:r>
            <a:r>
              <a:rPr lang="en-US" sz="2400" b="1" dirty="0" err="1">
                <a:solidFill>
                  <a:schemeClr val="bg1"/>
                </a:solidFill>
              </a:rPr>
              <a:t>đó</a:t>
            </a:r>
            <a:endParaRPr lang="en-US" sz="2400" b="1" dirty="0">
              <a:solidFill>
                <a:schemeClr val="bg1"/>
              </a:solidFill>
            </a:endParaRPr>
          </a:p>
        </p:txBody>
      </p:sp>
      <p:sp>
        <p:nvSpPr>
          <p:cNvPr id="12" name="Rectangle 11">
            <a:extLst>
              <a:ext uri="{FF2B5EF4-FFF2-40B4-BE49-F238E27FC236}">
                <a16:creationId xmlns="" xmlns:a16="http://schemas.microsoft.com/office/drawing/2014/main" id="{51969E62-B4D5-4C58-BA79-70BFA9F1A1F7}"/>
              </a:ext>
            </a:extLst>
          </p:cNvPr>
          <p:cNvSpPr/>
          <p:nvPr/>
        </p:nvSpPr>
        <p:spPr>
          <a:xfrm>
            <a:off x="6334125" y="2376195"/>
            <a:ext cx="4981575" cy="7524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36745B3-5D3E-4C45-8928-E960E66FBEF8}"/>
              </a:ext>
            </a:extLst>
          </p:cNvPr>
          <p:cNvSpPr/>
          <p:nvPr/>
        </p:nvSpPr>
        <p:spPr>
          <a:xfrm>
            <a:off x="6334125" y="3404979"/>
            <a:ext cx="4981575" cy="7524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E4F80-4AA1-4BC0-8F1C-244E4F125996}"/>
              </a:ext>
            </a:extLst>
          </p:cNvPr>
          <p:cNvSpPr/>
          <p:nvPr/>
        </p:nvSpPr>
        <p:spPr>
          <a:xfrm>
            <a:off x="6334125" y="4397405"/>
            <a:ext cx="4981575" cy="7524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8806A79C-3FFC-4631-86A2-7768831AB165}"/>
              </a:ext>
            </a:extLst>
          </p:cNvPr>
          <p:cNvSpPr/>
          <p:nvPr/>
        </p:nvSpPr>
        <p:spPr>
          <a:xfrm>
            <a:off x="6334125" y="5360888"/>
            <a:ext cx="4981575" cy="75247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A21BE893-ED34-4D7B-A229-0F8239CB3B5F}"/>
              </a:ext>
            </a:extLst>
          </p:cNvPr>
          <p:cNvSpPr txBox="1"/>
          <p:nvPr/>
        </p:nvSpPr>
        <p:spPr>
          <a:xfrm>
            <a:off x="6524625" y="2533650"/>
            <a:ext cx="4562475" cy="461665"/>
          </a:xfrm>
          <a:prstGeom prst="rect">
            <a:avLst/>
          </a:prstGeom>
          <a:noFill/>
        </p:spPr>
        <p:txBody>
          <a:bodyPr wrap="square" rtlCol="0">
            <a:spAutoFit/>
          </a:bodyPr>
          <a:lstStyle/>
          <a:p>
            <a:pPr algn="ctr"/>
            <a:r>
              <a:rPr lang="en-US" sz="2400" b="1">
                <a:solidFill>
                  <a:srgbClr val="000000"/>
                </a:solidFill>
                <a:effectLst/>
                <a:latin typeface="Arial" panose="020B0604020202020204" pitchFamily="34" charset="0"/>
                <a:ea typeface="Times New Roman" panose="02020603050405020304" pitchFamily="18" charset="0"/>
              </a:rPr>
              <a:t>Lỗi cố ý trực tiếp</a:t>
            </a:r>
            <a:endParaRPr lang="en-US" sz="2400" b="1" dirty="0"/>
          </a:p>
        </p:txBody>
      </p:sp>
      <p:sp>
        <p:nvSpPr>
          <p:cNvPr id="16" name="TextBox 15">
            <a:extLst>
              <a:ext uri="{FF2B5EF4-FFF2-40B4-BE49-F238E27FC236}">
                <a16:creationId xmlns="" xmlns:a16="http://schemas.microsoft.com/office/drawing/2014/main" id="{631F5F78-09C4-4B0A-9442-8FCCDAADE1F2}"/>
              </a:ext>
            </a:extLst>
          </p:cNvPr>
          <p:cNvSpPr txBox="1"/>
          <p:nvPr/>
        </p:nvSpPr>
        <p:spPr>
          <a:xfrm>
            <a:off x="6857999" y="3532205"/>
            <a:ext cx="3933825" cy="461665"/>
          </a:xfrm>
          <a:prstGeom prst="rect">
            <a:avLst/>
          </a:prstGeom>
          <a:noFill/>
        </p:spPr>
        <p:txBody>
          <a:bodyPr wrap="square" rtlCol="0">
            <a:spAutoFit/>
          </a:bodyPr>
          <a:lstStyle/>
          <a:p>
            <a:pPr algn="ctr"/>
            <a:r>
              <a:rPr lang="en-US" sz="2400" b="1">
                <a:solidFill>
                  <a:srgbClr val="000000"/>
                </a:solidFill>
                <a:effectLst/>
                <a:latin typeface="Arial" panose="020B0604020202020204" pitchFamily="34" charset="0"/>
                <a:ea typeface="Times New Roman" panose="02020603050405020304" pitchFamily="18" charset="0"/>
              </a:rPr>
              <a:t>Lỗi cố ý gián tiếp</a:t>
            </a:r>
            <a:endParaRPr lang="en-US" sz="2400" b="1" dirty="0"/>
          </a:p>
        </p:txBody>
      </p:sp>
      <p:sp>
        <p:nvSpPr>
          <p:cNvPr id="17" name="TextBox 16">
            <a:extLst>
              <a:ext uri="{FF2B5EF4-FFF2-40B4-BE49-F238E27FC236}">
                <a16:creationId xmlns="" xmlns:a16="http://schemas.microsoft.com/office/drawing/2014/main" id="{B88F8EB4-A316-4272-B139-559AE54F4963}"/>
              </a:ext>
            </a:extLst>
          </p:cNvPr>
          <p:cNvSpPr txBox="1"/>
          <p:nvPr/>
        </p:nvSpPr>
        <p:spPr>
          <a:xfrm>
            <a:off x="6953250" y="4524375"/>
            <a:ext cx="3838574" cy="461665"/>
          </a:xfrm>
          <a:prstGeom prst="rect">
            <a:avLst/>
          </a:prstGeom>
          <a:noFill/>
        </p:spPr>
        <p:txBody>
          <a:bodyPr wrap="square" rtlCol="0">
            <a:spAutoFit/>
          </a:bodyPr>
          <a:lstStyle/>
          <a:p>
            <a:pPr algn="ctr"/>
            <a:r>
              <a:rPr lang="en-US" sz="2400" b="1">
                <a:solidFill>
                  <a:srgbClr val="000000"/>
                </a:solidFill>
                <a:effectLst/>
                <a:latin typeface="Arial" panose="020B0604020202020204" pitchFamily="34" charset="0"/>
                <a:ea typeface="Times New Roman" panose="02020603050405020304" pitchFamily="18" charset="0"/>
              </a:rPr>
              <a:t>Lỗi vô ý vì quá tự tin</a:t>
            </a:r>
            <a:endParaRPr lang="en-US" sz="2400" b="1" dirty="0"/>
          </a:p>
        </p:txBody>
      </p:sp>
      <p:sp>
        <p:nvSpPr>
          <p:cNvPr id="18" name="TextBox 17">
            <a:extLst>
              <a:ext uri="{FF2B5EF4-FFF2-40B4-BE49-F238E27FC236}">
                <a16:creationId xmlns="" xmlns:a16="http://schemas.microsoft.com/office/drawing/2014/main" id="{8CBD0E01-3CA0-4A91-90CB-A8AA9204201E}"/>
              </a:ext>
            </a:extLst>
          </p:cNvPr>
          <p:cNvSpPr txBox="1"/>
          <p:nvPr/>
        </p:nvSpPr>
        <p:spPr>
          <a:xfrm>
            <a:off x="6781800" y="5498538"/>
            <a:ext cx="4095750" cy="461665"/>
          </a:xfrm>
          <a:prstGeom prst="rect">
            <a:avLst/>
          </a:prstGeom>
          <a:noFill/>
        </p:spPr>
        <p:txBody>
          <a:bodyPr wrap="square" rtlCol="0">
            <a:spAutoFit/>
          </a:bodyPr>
          <a:lstStyle/>
          <a:p>
            <a:pPr algn="ctr"/>
            <a:r>
              <a:rPr lang="en-US" sz="2400" b="1">
                <a:solidFill>
                  <a:srgbClr val="000000"/>
                </a:solidFill>
                <a:effectLst/>
                <a:latin typeface="Arial" panose="020B0604020202020204" pitchFamily="34" charset="0"/>
                <a:ea typeface="Times New Roman" panose="02020603050405020304" pitchFamily="18" charset="0"/>
              </a:rPr>
              <a:t>Lỗi vô ý do cẩu thả</a:t>
            </a:r>
            <a:endParaRPr lang="en-US" sz="2400" b="1" dirty="0"/>
          </a:p>
        </p:txBody>
      </p:sp>
    </p:spTree>
    <p:extLst>
      <p:ext uri="{BB962C8B-B14F-4D97-AF65-F5344CB8AC3E}">
        <p14:creationId xmlns:p14="http://schemas.microsoft.com/office/powerpoint/2010/main" val="1125173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60AD9EBD-635F-4E4D-8C1E-D28751286E10}"/>
              </a:ext>
            </a:extLst>
          </p:cNvPr>
          <p:cNvSpPr txBox="1"/>
          <p:nvPr/>
        </p:nvSpPr>
        <p:spPr>
          <a:xfrm>
            <a:off x="1019175" y="1906833"/>
            <a:ext cx="5076825" cy="461665"/>
          </a:xfrm>
          <a:prstGeom prst="rect">
            <a:avLst/>
          </a:prstGeom>
          <a:noFill/>
        </p:spPr>
        <p:txBody>
          <a:bodyPr wrap="square" rtlCol="0">
            <a:spAutoFit/>
          </a:bodyPr>
          <a:lstStyle/>
          <a:p>
            <a:r>
              <a:rPr lang="en-US" sz="2400" b="1" i="1" dirty="0" smtClean="0">
                <a:solidFill>
                  <a:srgbClr val="000000"/>
                </a:solidFill>
                <a:ea typeface="Calibri" panose="020F0502020204030204" pitchFamily="34" charset="0"/>
              </a:rPr>
              <a:t>2.</a:t>
            </a:r>
            <a:r>
              <a:rPr lang="vi-VN" sz="2400" b="1" i="1" dirty="0" smtClean="0">
                <a:solidFill>
                  <a:srgbClr val="000000"/>
                </a:solidFill>
                <a:ea typeface="Calibri" panose="020F0502020204030204" pitchFamily="34" charset="0"/>
              </a:rPr>
              <a:t>4</a:t>
            </a:r>
            <a:r>
              <a:rPr lang="vi-VN" sz="2400" b="1" i="1" dirty="0" smtClean="0">
                <a:solidFill>
                  <a:srgbClr val="000000"/>
                </a:solidFill>
                <a:effectLst/>
                <a:ea typeface="Calibri" panose="020F0502020204030204" pitchFamily="34" charset="0"/>
              </a:rPr>
              <a:t>. </a:t>
            </a:r>
            <a:r>
              <a:rPr lang="en-US" sz="2400" b="1" i="1" dirty="0" err="1">
                <a:solidFill>
                  <a:srgbClr val="000000"/>
                </a:solidFill>
                <a:ea typeface="Calibri" panose="020F0502020204030204" pitchFamily="34" charset="0"/>
              </a:rPr>
              <a:t>Mặt</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chủ</a:t>
            </a:r>
            <a:r>
              <a:rPr lang="en-US" sz="2400" b="1" i="1" dirty="0">
                <a:solidFill>
                  <a:srgbClr val="000000"/>
                </a:solidFill>
                <a:ea typeface="Calibri" panose="020F0502020204030204" pitchFamily="34" charset="0"/>
              </a:rPr>
              <a:t> </a:t>
            </a:r>
            <a:r>
              <a:rPr lang="en-US" sz="2400" b="1" i="1" dirty="0" err="1">
                <a:solidFill>
                  <a:srgbClr val="000000"/>
                </a:solidFill>
                <a:ea typeface="Calibri" panose="020F0502020204030204" pitchFamily="34" charset="0"/>
              </a:rPr>
              <a:t>quan</a:t>
            </a:r>
            <a:r>
              <a:rPr lang="vi-VN"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của</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tội</a:t>
            </a:r>
            <a:r>
              <a:rPr lang="en-US" sz="2400" b="1" i="1" dirty="0">
                <a:solidFill>
                  <a:srgbClr val="000000"/>
                </a:solidFill>
                <a:effectLst/>
                <a:ea typeface="Calibri" panose="020F0502020204030204" pitchFamily="34" charset="0"/>
              </a:rPr>
              <a:t> </a:t>
            </a:r>
            <a:r>
              <a:rPr lang="en-US" sz="2400" b="1" i="1" dirty="0" err="1">
                <a:solidFill>
                  <a:srgbClr val="000000"/>
                </a:solidFill>
                <a:effectLst/>
                <a:ea typeface="Calibri" panose="020F0502020204030204" pitchFamily="34" charset="0"/>
              </a:rPr>
              <a:t>phạm</a:t>
            </a:r>
            <a:endParaRPr lang="en-US" sz="2400" b="1" dirty="0"/>
          </a:p>
        </p:txBody>
      </p:sp>
      <p:sp>
        <p:nvSpPr>
          <p:cNvPr id="2" name="TextBox 1">
            <a:extLst>
              <a:ext uri="{FF2B5EF4-FFF2-40B4-BE49-F238E27FC236}">
                <a16:creationId xmlns="" xmlns:a16="http://schemas.microsoft.com/office/drawing/2014/main" id="{2D24A545-AF0C-4C38-8A43-F253ADBAEFB8}"/>
              </a:ext>
            </a:extLst>
          </p:cNvPr>
          <p:cNvSpPr txBox="1"/>
          <p:nvPr/>
        </p:nvSpPr>
        <p:spPr>
          <a:xfrm>
            <a:off x="990600" y="2467518"/>
            <a:ext cx="10096500" cy="1569660"/>
          </a:xfrm>
          <a:prstGeom prst="rect">
            <a:avLst/>
          </a:prstGeom>
          <a:noFill/>
        </p:spPr>
        <p:txBody>
          <a:bodyPr wrap="square" rtlCol="0">
            <a:spAutoFit/>
          </a:bodyPr>
          <a:lstStyle>
            <a:defPPr>
              <a:defRPr lang="en-US"/>
            </a:defPPr>
            <a:lvl1pPr>
              <a:defRPr sz="2400" b="1" i="1">
                <a:solidFill>
                  <a:srgbClr val="000000"/>
                </a:solidFill>
                <a:ea typeface="Calibri" panose="020F0502020204030204" pitchFamily="34" charset="0"/>
              </a:defRPr>
            </a:lvl1pPr>
          </a:lstStyle>
          <a:p>
            <a:pPr algn="just"/>
            <a:r>
              <a:rPr lang="vi-VN" b="0" dirty="0"/>
              <a:t>Lỗi của người phạm tội trong nhóm tội xâm phạm nhân phẩm, danh dự của con người đều là lỗi cố ý. Người phạm tội nhận thức được hành vi của mình là hành vi nguy hiểm cho xã hội nhưng vì những động cơ và mục đích khác nhau mà đều mong muốn thực hiện hành vi đó.</a:t>
            </a:r>
            <a:endParaRPr lang="en-US" b="0" dirty="0"/>
          </a:p>
        </p:txBody>
      </p:sp>
      <p:sp>
        <p:nvSpPr>
          <p:cNvPr id="3" name="TextBox 2">
            <a:extLst>
              <a:ext uri="{FF2B5EF4-FFF2-40B4-BE49-F238E27FC236}">
                <a16:creationId xmlns="" xmlns:a16="http://schemas.microsoft.com/office/drawing/2014/main" id="{51551002-8A58-4C01-BC25-3C97953611C2}"/>
              </a:ext>
            </a:extLst>
          </p:cNvPr>
          <p:cNvSpPr txBox="1"/>
          <p:nvPr/>
        </p:nvSpPr>
        <p:spPr>
          <a:xfrm>
            <a:off x="990600" y="4160980"/>
            <a:ext cx="10067925" cy="923330"/>
          </a:xfrm>
          <a:prstGeom prst="rect">
            <a:avLst/>
          </a:prstGeom>
          <a:noFill/>
        </p:spPr>
        <p:txBody>
          <a:bodyPr wrap="square" rtlCol="0">
            <a:spAutoFit/>
          </a:bodyPr>
          <a:lstStyle>
            <a:defPPr>
              <a:defRPr lang="en-US"/>
            </a:defPPr>
            <a:lvl1pPr algn="just">
              <a:defRPr sz="2400" b="0" i="1">
                <a:solidFill>
                  <a:srgbClr val="000000"/>
                </a:solidFill>
                <a:ea typeface="Calibri" panose="020F0502020204030204" pitchFamily="34" charset="0"/>
              </a:defRPr>
            </a:lvl1pPr>
          </a:lstStyle>
          <a:p>
            <a:r>
              <a:rPr lang="vi-VN" dirty="0"/>
              <a:t>Động cơ phạm tội là động lực bên trong thúc đẩy người phạm tội thực hiện hành vi phạm tội cố ý. Thông thường, động cơ phạm tội của những người phạm tội xâm phạm nhân phẩm, danh dự của con người thường do ham </a:t>
            </a:r>
            <a:r>
              <a:rPr lang="en-US" dirty="0" err="1"/>
              <a:t>muốn</a:t>
            </a:r>
            <a:r>
              <a:rPr lang="vi-VN" dirty="0"/>
              <a:t>, nhu cầu tình dục hoặc do những mâu thuẫn cá nhân hoặc các động cơ khác</a:t>
            </a:r>
            <a:r>
              <a:rPr lang="en-US" dirty="0"/>
              <a:t>…</a:t>
            </a:r>
          </a:p>
        </p:txBody>
      </p:sp>
    </p:spTree>
    <p:extLst>
      <p:ext uri="{BB962C8B-B14F-4D97-AF65-F5344CB8AC3E}">
        <p14:creationId xmlns:p14="http://schemas.microsoft.com/office/powerpoint/2010/main" val="95389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5713B6D-4277-4916-BCBF-B190B4F3BD62}"/>
              </a:ext>
            </a:extLst>
          </p:cNvPr>
          <p:cNvSpPr txBox="1"/>
          <p:nvPr/>
        </p:nvSpPr>
        <p:spPr>
          <a:xfrm>
            <a:off x="1100137" y="1752469"/>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2.1. Tình hình phạm tội xâm hại danh dự, nhân phẩm của người khác ở nước ta hiện nay</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A36F2C5C-FF55-4E89-9261-0EAFB4976BA4}"/>
              </a:ext>
            </a:extLst>
          </p:cNvPr>
          <p:cNvSpPr txBox="1"/>
          <p:nvPr/>
        </p:nvSpPr>
        <p:spPr>
          <a:xfrm>
            <a:off x="995362" y="2706576"/>
            <a:ext cx="10096500" cy="3477875"/>
          </a:xfrm>
          <a:prstGeom prst="rect">
            <a:avLst/>
          </a:prstGeom>
          <a:noFill/>
        </p:spPr>
        <p:txBody>
          <a:bodyPr wrap="square" rtlCol="0">
            <a:spAutoFit/>
          </a:bodyPr>
          <a:lstStyle>
            <a:defPPr>
              <a:defRPr lang="en-US"/>
            </a:defPPr>
            <a:lvl1pPr algn="just">
              <a:defRPr sz="2800" b="1" i="1" spc="-30">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200" b="0" dirty="0"/>
              <a:t>Tình trạng xâm phạm danh dự, nhân phẩm của người khác ngày càng diễn ra ở mọi nơi, với mọi đối tượng. Hành vi xâm phạm nhân phẩm, danh dự con người không chỉ diễn ra trong cộng đồng hay tại nơi làm việc mà còn có thể diễn ra ngay chính tại gia đình người bị hại. Người phạm các loại tội này thuộc nhiều thành phần, lứa tuổi khác nhau, không chỉ là người lạ mà những hành vi xâm phạm nhân phẩm, danh dự này còn có thể được thực hiện bởi chính những người quen của người bị hại, thậm chí là người thân trong gia đình. Trong thời gian qua, tính chất và mức độ của các hành vi xâm phạm nhân phẩm, danh dự con người ngày càng nghiêm trọng, báo động về sự xuống cấp đạo đức của một bộ phận dân cư, ảnh hưởng không nhỏ đến trật tự văn hóa - xã hội trong cộng đồng. </a:t>
            </a:r>
            <a:endParaRPr lang="en-US" sz="2200" b="0" dirty="0"/>
          </a:p>
        </p:txBody>
      </p:sp>
    </p:spTree>
    <p:extLst>
      <p:ext uri="{BB962C8B-B14F-4D97-AF65-F5344CB8AC3E}">
        <p14:creationId xmlns:p14="http://schemas.microsoft.com/office/powerpoint/2010/main" val="31111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5713B6D-4277-4916-BCBF-B190B4F3BD62}"/>
              </a:ext>
            </a:extLst>
          </p:cNvPr>
          <p:cNvSpPr txBox="1"/>
          <p:nvPr/>
        </p:nvSpPr>
        <p:spPr>
          <a:xfrm>
            <a:off x="1100137" y="1871721"/>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4" name="Explosion: 14 Points 3">
            <a:extLst>
              <a:ext uri="{FF2B5EF4-FFF2-40B4-BE49-F238E27FC236}">
                <a16:creationId xmlns="" xmlns:a16="http://schemas.microsoft.com/office/drawing/2014/main" id="{1B93C37C-D8BE-421D-BE7B-090AB5A62302}"/>
              </a:ext>
            </a:extLst>
          </p:cNvPr>
          <p:cNvSpPr/>
          <p:nvPr/>
        </p:nvSpPr>
        <p:spPr>
          <a:xfrm>
            <a:off x="3657600" y="2825827"/>
            <a:ext cx="4152899" cy="3393997"/>
          </a:xfrm>
          <a:prstGeom prst="irregularSeal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BD403432-9CD4-47AB-AFB2-444A817C9EC2}"/>
              </a:ext>
            </a:extLst>
          </p:cNvPr>
          <p:cNvSpPr txBox="1"/>
          <p:nvPr/>
        </p:nvSpPr>
        <p:spPr>
          <a:xfrm>
            <a:off x="4543424" y="3757760"/>
            <a:ext cx="2381250" cy="1384995"/>
          </a:xfrm>
          <a:prstGeom prst="rect">
            <a:avLst/>
          </a:prstGeom>
          <a:noFill/>
        </p:spPr>
        <p:txBody>
          <a:bodyPr wrap="square" rtlCol="0">
            <a:spAutoFit/>
          </a:bodyPr>
          <a:lstStyle/>
          <a:p>
            <a:r>
              <a:rPr lang="vi-VN" sz="2800" b="1" i="1" dirty="0">
                <a:solidFill>
                  <a:srgbClr val="002060"/>
                </a:solidFill>
                <a:effectLst/>
                <a:latin typeface="Arial" panose="020B0604020202020204" pitchFamily="34" charset="0"/>
                <a:ea typeface="Calibri" panose="020F0502020204030204" pitchFamily="34" charset="0"/>
                <a:cs typeface="Arial" panose="020B0604020202020204" pitchFamily="34" charset="0"/>
              </a:rPr>
              <a:t>2.2.1. Nhóm các tội phạm về tình dục</a:t>
            </a:r>
            <a:endParaRPr lang="en-US" sz="2800" b="1" dirty="0">
              <a:solidFill>
                <a:srgbClr val="002060"/>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 xmlns:a16="http://schemas.microsoft.com/office/drawing/2014/main" id="{0B802144-A128-437F-89E0-E89E8342A2FA}"/>
              </a:ext>
            </a:extLst>
          </p:cNvPr>
          <p:cNvSpPr/>
          <p:nvPr/>
        </p:nvSpPr>
        <p:spPr>
          <a:xfrm>
            <a:off x="809625" y="2818696"/>
            <a:ext cx="3524250" cy="69532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2" name="TextBox 11">
            <a:extLst>
              <a:ext uri="{FF2B5EF4-FFF2-40B4-BE49-F238E27FC236}">
                <a16:creationId xmlns="" xmlns:a16="http://schemas.microsoft.com/office/drawing/2014/main" id="{FC27890E-FE94-480D-B07C-93333239486E}"/>
              </a:ext>
            </a:extLst>
          </p:cNvPr>
          <p:cNvSpPr txBox="1"/>
          <p:nvPr/>
        </p:nvSpPr>
        <p:spPr>
          <a:xfrm>
            <a:off x="862007" y="2892025"/>
            <a:ext cx="3648075" cy="461665"/>
          </a:xfrm>
          <a:prstGeom prst="rect">
            <a:avLst/>
          </a:prstGeom>
          <a:noFill/>
        </p:spPr>
        <p:txBody>
          <a:bodyPr wrap="square" rtlCol="0">
            <a:spAutoFit/>
          </a:bodyPr>
          <a:lstStyle/>
          <a:p>
            <a:r>
              <a:rPr lang="vi-VN"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Tội hiếp dâm (Điều 141)</a:t>
            </a:r>
            <a:endParaRPr lang="en-US" sz="24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BB869B82-38C3-4E13-9871-94254EB43D20}"/>
              </a:ext>
            </a:extLst>
          </p:cNvPr>
          <p:cNvSpPr/>
          <p:nvPr/>
        </p:nvSpPr>
        <p:spPr>
          <a:xfrm>
            <a:off x="511967" y="3587350"/>
            <a:ext cx="3432994" cy="8524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89B86F9F-7C30-45E5-9F0D-A2EA1A2BE597}"/>
              </a:ext>
            </a:extLst>
          </p:cNvPr>
          <p:cNvSpPr txBox="1"/>
          <p:nvPr/>
        </p:nvSpPr>
        <p:spPr>
          <a:xfrm>
            <a:off x="599846" y="3598056"/>
            <a:ext cx="3558045" cy="830997"/>
          </a:xfrm>
          <a:prstGeom prst="rect">
            <a:avLst/>
          </a:prstGeom>
          <a:noFill/>
        </p:spPr>
        <p:txBody>
          <a:bodyPr wrap="square" rtlCol="0">
            <a:spAutoFit/>
          </a:bodyPr>
          <a:lstStyle/>
          <a:p>
            <a:r>
              <a:rPr lang="vi-VN"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Tội hiếp dâm người dưới 16 tuổi (Điều 142)</a:t>
            </a:r>
            <a:endParaRPr lang="en-US" sz="2400" dirty="0">
              <a:solidFill>
                <a:schemeClr val="bg1"/>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 xmlns:a16="http://schemas.microsoft.com/office/drawing/2014/main" id="{97618ACE-6F40-4D07-BEC4-4D8144A689B7}"/>
              </a:ext>
            </a:extLst>
          </p:cNvPr>
          <p:cNvSpPr/>
          <p:nvPr/>
        </p:nvSpPr>
        <p:spPr>
          <a:xfrm>
            <a:off x="376236" y="5730678"/>
            <a:ext cx="4133845" cy="566016"/>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8AD40BAE-DACE-4F03-A783-FFDB8FBC5D5F}"/>
              </a:ext>
            </a:extLst>
          </p:cNvPr>
          <p:cNvSpPr txBox="1"/>
          <p:nvPr/>
        </p:nvSpPr>
        <p:spPr>
          <a:xfrm>
            <a:off x="353175" y="5782853"/>
            <a:ext cx="3980700" cy="461665"/>
          </a:xfrm>
          <a:prstGeom prst="rect">
            <a:avLst/>
          </a:prstGeom>
          <a:noFill/>
        </p:spPr>
        <p:txBody>
          <a:bodyPr wrap="square" rtlCol="0">
            <a:spAutoFit/>
          </a:bodyPr>
          <a:lstStyle/>
          <a:p>
            <a:pPr algn="ctr"/>
            <a:r>
              <a:rPr lang="vi-VN" sz="2400" dirty="0">
                <a:solidFill>
                  <a:srgbClr val="FFFF00"/>
                </a:solidFill>
                <a:effectLst/>
                <a:latin typeface="Arial" panose="020B0604020202020204" pitchFamily="34" charset="0"/>
                <a:ea typeface="Calibri" panose="020F0502020204030204" pitchFamily="34" charset="0"/>
                <a:cs typeface="Arial" panose="020B0604020202020204" pitchFamily="34" charset="0"/>
              </a:rPr>
              <a:t>Tội cưỡng dâm (Điề</a:t>
            </a:r>
            <a:r>
              <a:rPr lang="en-US" sz="2400" dirty="0">
                <a:solidFill>
                  <a:srgbClr val="FFFF00"/>
                </a:solidFill>
                <a:effectLst/>
                <a:latin typeface="Arial" panose="020B0604020202020204" pitchFamily="34" charset="0"/>
                <a:ea typeface="Calibri" panose="020F0502020204030204" pitchFamily="34" charset="0"/>
                <a:cs typeface="Arial" panose="020B0604020202020204" pitchFamily="34" charset="0"/>
              </a:rPr>
              <a:t>u 143)</a:t>
            </a:r>
            <a:endParaRPr lang="en-US" sz="2400" dirty="0">
              <a:solidFill>
                <a:srgbClr val="FFFF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09BDD1D1-9355-4644-9BB7-1238AE734A97}"/>
              </a:ext>
            </a:extLst>
          </p:cNvPr>
          <p:cNvSpPr/>
          <p:nvPr/>
        </p:nvSpPr>
        <p:spPr>
          <a:xfrm>
            <a:off x="240507" y="4523796"/>
            <a:ext cx="3436419" cy="9741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B290B2AB-05B6-4F19-A250-6BB190103F11}"/>
              </a:ext>
            </a:extLst>
          </p:cNvPr>
          <p:cNvSpPr txBox="1"/>
          <p:nvPr/>
        </p:nvSpPr>
        <p:spPr>
          <a:xfrm>
            <a:off x="258199" y="4663817"/>
            <a:ext cx="3524250" cy="646331"/>
          </a:xfrm>
          <a:prstGeom prst="rect">
            <a:avLst/>
          </a:prstGeom>
          <a:noFill/>
        </p:spPr>
        <p:txBody>
          <a:bodyPr wrap="square" rtlCol="0">
            <a:spAutoFit/>
          </a:bodyPr>
          <a:lstStyle/>
          <a:p>
            <a:r>
              <a:rPr lang="vi-VN" sz="1800" dirty="0">
                <a:solidFill>
                  <a:srgbClr val="FFFF00"/>
                </a:solidFill>
                <a:effectLst/>
                <a:latin typeface="Arial" panose="020B0604020202020204" pitchFamily="34" charset="0"/>
                <a:ea typeface="Calibri" panose="020F0502020204030204" pitchFamily="34" charset="0"/>
                <a:cs typeface="Arial" panose="020B0604020202020204" pitchFamily="34" charset="0"/>
              </a:rPr>
              <a:t>Tội cưỡng dâm người từ đủ 13 tuổi đến dưới 16 tuổi (Điều 144)</a:t>
            </a:r>
            <a:endParaRPr lang="en-US" dirty="0">
              <a:solidFill>
                <a:srgbClr val="FFFF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 xmlns:a16="http://schemas.microsoft.com/office/drawing/2014/main" id="{853FEE22-074F-401D-8F8B-0B6C11B8FB6B}"/>
              </a:ext>
            </a:extLst>
          </p:cNvPr>
          <p:cNvSpPr/>
          <p:nvPr/>
        </p:nvSpPr>
        <p:spPr>
          <a:xfrm>
            <a:off x="6686550" y="2379061"/>
            <a:ext cx="5229225" cy="9746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891F4482-9AC2-4C42-BC82-AB2FA4215A42}"/>
              </a:ext>
            </a:extLst>
          </p:cNvPr>
          <p:cNvSpPr txBox="1"/>
          <p:nvPr/>
        </p:nvSpPr>
        <p:spPr>
          <a:xfrm>
            <a:off x="6686550" y="2356432"/>
            <a:ext cx="5067300" cy="1015663"/>
          </a:xfrm>
          <a:prstGeom prst="rect">
            <a:avLst/>
          </a:prstGeom>
          <a:noFill/>
        </p:spPr>
        <p:txBody>
          <a:bodyPr wrap="square" rtlCol="0">
            <a:spAutoFit/>
          </a:bodyPr>
          <a:lstStyle/>
          <a:p>
            <a:pPr algn="just"/>
            <a:r>
              <a:rPr lang="vi-VN" sz="2000" b="1" dirty="0">
                <a:solidFill>
                  <a:srgbClr val="002060"/>
                </a:solidFill>
                <a:effectLst/>
                <a:latin typeface="Arial" panose="020B0604020202020204" pitchFamily="34" charset="0"/>
                <a:ea typeface="Calibri" panose="020F0502020204030204" pitchFamily="34" charset="0"/>
                <a:cs typeface="Arial" panose="020B0604020202020204" pitchFamily="34" charset="0"/>
              </a:rPr>
              <a:t>Tội giao cấu hoặc thực hiện hành vi quan hệ tình dục khác với người từ đủ 13 tuổi đến dưới 16 tuổi (Điều 145)</a:t>
            </a:r>
            <a:endParaRPr lang="en-US" sz="2000" b="1" dirty="0">
              <a:solidFill>
                <a:srgbClr val="002060"/>
              </a:solidFill>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 xmlns:a16="http://schemas.microsoft.com/office/drawing/2014/main" id="{B827D813-90D6-4FCA-A81B-28994D235A80}"/>
              </a:ext>
            </a:extLst>
          </p:cNvPr>
          <p:cNvSpPr/>
          <p:nvPr/>
        </p:nvSpPr>
        <p:spPr>
          <a:xfrm>
            <a:off x="7886699" y="3494016"/>
            <a:ext cx="3886200" cy="915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F97EB11F-1FAF-4EAB-9DF4-23D51BA09129}"/>
              </a:ext>
            </a:extLst>
          </p:cNvPr>
          <p:cNvSpPr txBox="1"/>
          <p:nvPr/>
        </p:nvSpPr>
        <p:spPr>
          <a:xfrm>
            <a:off x="8181975" y="3519971"/>
            <a:ext cx="3638550" cy="830997"/>
          </a:xfrm>
          <a:prstGeom prst="rect">
            <a:avLst/>
          </a:prstGeom>
          <a:noFill/>
        </p:spPr>
        <p:txBody>
          <a:bodyPr wrap="square" rtlCol="0">
            <a:spAutoFit/>
          </a:bodyPr>
          <a:lstStyle/>
          <a:p>
            <a:r>
              <a:rPr lang="vi-VN" sz="2400">
                <a:solidFill>
                  <a:srgbClr val="000000"/>
                </a:solidFill>
                <a:effectLst/>
                <a:latin typeface="Arial" panose="020B0604020202020204" pitchFamily="34" charset="0"/>
                <a:ea typeface="Calibri" panose="020F0502020204030204" pitchFamily="34" charset="0"/>
                <a:cs typeface="Arial" panose="020B0604020202020204" pitchFamily="34" charset="0"/>
              </a:rPr>
              <a:t>Tội dâm ô đối với người dưới 16 tuổi (Điều 146)</a:t>
            </a:r>
            <a:endParaRPr lang="en-US" sz="24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FAF79555-83DA-4AE2-AE6F-BFE1679523CF}"/>
              </a:ext>
            </a:extLst>
          </p:cNvPr>
          <p:cNvSpPr/>
          <p:nvPr/>
        </p:nvSpPr>
        <p:spPr>
          <a:xfrm>
            <a:off x="7419975" y="4522825"/>
            <a:ext cx="3962400" cy="8404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F10FE552-ACE0-4D6E-98C7-57D072E702EE}"/>
              </a:ext>
            </a:extLst>
          </p:cNvPr>
          <p:cNvSpPr txBox="1"/>
          <p:nvPr/>
        </p:nvSpPr>
        <p:spPr>
          <a:xfrm>
            <a:off x="7628498" y="4538849"/>
            <a:ext cx="3702842" cy="830997"/>
          </a:xfrm>
          <a:prstGeom prst="rect">
            <a:avLst/>
          </a:prstGeom>
          <a:noFill/>
        </p:spPr>
        <p:txBody>
          <a:bodyPr wrap="square" rtlCol="0">
            <a:spAutoFit/>
          </a:bodyPr>
          <a:lstStyle/>
          <a:p>
            <a:r>
              <a:rPr lang="vi-VN" sz="2400">
                <a:solidFill>
                  <a:srgbClr val="000000"/>
                </a:solidFill>
                <a:effectLst/>
                <a:latin typeface="Arial" panose="020B0604020202020204" pitchFamily="34" charset="0"/>
                <a:ea typeface="Calibri" panose="020F0502020204030204" pitchFamily="34" charset="0"/>
                <a:cs typeface="Arial" panose="020B0604020202020204" pitchFamily="34" charset="0"/>
              </a:rPr>
              <a:t>Tội dâm ô đối với người dưới 16 tuổi (Điều 146)</a:t>
            </a:r>
            <a:endParaRPr lang="en-US" sz="2400" dirty="0">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 xmlns:a16="http://schemas.microsoft.com/office/drawing/2014/main" id="{6F581E27-F078-4EEC-8B0D-051ABE96D1CB}"/>
              </a:ext>
            </a:extLst>
          </p:cNvPr>
          <p:cNvSpPr/>
          <p:nvPr/>
        </p:nvSpPr>
        <p:spPr>
          <a:xfrm>
            <a:off x="6686550" y="5501698"/>
            <a:ext cx="5067300" cy="74282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9F207698-23D7-413F-A5ED-54209B91D3FB}"/>
              </a:ext>
            </a:extLst>
          </p:cNvPr>
          <p:cNvSpPr txBox="1"/>
          <p:nvPr/>
        </p:nvSpPr>
        <p:spPr>
          <a:xfrm>
            <a:off x="6881812" y="5417867"/>
            <a:ext cx="4838700" cy="830997"/>
          </a:xfrm>
          <a:prstGeom prst="rect">
            <a:avLst/>
          </a:prstGeom>
          <a:noFill/>
        </p:spPr>
        <p:txBody>
          <a:bodyPr wrap="square" rtlCol="0">
            <a:spAutoFit/>
          </a:bodyPr>
          <a:lstStyle/>
          <a:p>
            <a:pPr algn="ctr"/>
            <a:r>
              <a:rPr lang="vi-VN" sz="2400">
                <a:solidFill>
                  <a:srgbClr val="000000"/>
                </a:solidFill>
                <a:effectLst/>
                <a:latin typeface="Times New Roman" panose="02020603050405020304" pitchFamily="18" charset="0"/>
                <a:ea typeface="Calibri" panose="020F0502020204030204" pitchFamily="34" charset="0"/>
              </a:rPr>
              <a:t>Tội sử dụng người dưới 16 tuổi vào mục đích khiêu dâm (Điều 147)</a:t>
            </a:r>
            <a:endParaRPr lang="en-US" sz="2400" dirty="0"/>
          </a:p>
        </p:txBody>
      </p:sp>
    </p:spTree>
    <p:extLst>
      <p:ext uri="{BB962C8B-B14F-4D97-AF65-F5344CB8AC3E}">
        <p14:creationId xmlns:p14="http://schemas.microsoft.com/office/powerpoint/2010/main" val="342621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arn(inVertical)">
                                      <p:cBhvr>
                                        <p:cTn id="48" dur="500"/>
                                        <p:tgtEl>
                                          <p:spTgt spid="2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inVertical)">
                                      <p:cBhvr>
                                        <p:cTn id="51" dur="500"/>
                                        <p:tgtEl>
                                          <p:spTgt spid="24"/>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arn(inVertical)">
                                      <p:cBhvr>
                                        <p:cTn id="54" dur="500"/>
                                        <p:tgtEl>
                                          <p:spTgt spid="2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arn(inVertical)">
                                      <p:cBhvr>
                                        <p:cTn id="63" dur="500"/>
                                        <p:tgtEl>
                                          <p:spTgt spid="20"/>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arn(inVertical)">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733712"/>
            <a:ext cx="9991725" cy="830997"/>
          </a:xfrm>
          <a:prstGeom prst="rect">
            <a:avLst/>
          </a:prstGeom>
          <a:noFill/>
        </p:spPr>
        <p:txBody>
          <a:bodyPr wrap="square" rtlCol="0">
            <a:spAutoFit/>
          </a:bodyPr>
          <a:lstStyle/>
          <a:p>
            <a:pPr algn="just"/>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FF62B0F-A182-4086-9926-3FDD7A42CA98}"/>
              </a:ext>
            </a:extLst>
          </p:cNvPr>
          <p:cNvSpPr txBox="1"/>
          <p:nvPr/>
        </p:nvSpPr>
        <p:spPr>
          <a:xfrm>
            <a:off x="1100137" y="2484379"/>
            <a:ext cx="6100763" cy="461665"/>
          </a:xfrm>
          <a:prstGeom prst="rect">
            <a:avLst/>
          </a:prstGeom>
          <a:noFill/>
        </p:spPr>
        <p:txBody>
          <a:bodyPr wrap="square" rtlCol="0">
            <a:spAutoFit/>
          </a:bodyPr>
          <a:lstStyle/>
          <a:p>
            <a:r>
              <a:rPr lang="vi-VN" sz="2400" b="1" i="1" dirty="0">
                <a:solidFill>
                  <a:srgbClr val="002060"/>
                </a:solidFill>
                <a:effectLst/>
                <a:latin typeface="Arial" panose="020B0604020202020204" pitchFamily="34" charset="0"/>
                <a:ea typeface="Calibri" panose="020F0502020204030204" pitchFamily="34" charset="0"/>
                <a:cs typeface="Arial" panose="020B0604020202020204" pitchFamily="34" charset="0"/>
              </a:rPr>
              <a:t>2.2.1. Nhóm các tội phạm về tình dục</a:t>
            </a:r>
            <a:endParaRPr lang="en-US"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AB55EE21-24AB-4106-BD87-9BED091424A1}"/>
              </a:ext>
            </a:extLst>
          </p:cNvPr>
          <p:cNvPicPr>
            <a:picLocks noChangeAspect="1"/>
          </p:cNvPicPr>
          <p:nvPr/>
        </p:nvPicPr>
        <p:blipFill>
          <a:blip r:embed="rId4"/>
          <a:stretch>
            <a:fillRect/>
          </a:stretch>
        </p:blipFill>
        <p:spPr>
          <a:xfrm>
            <a:off x="7200900" y="2613312"/>
            <a:ext cx="3505200" cy="2886514"/>
          </a:xfrm>
          <a:prstGeom prst="rect">
            <a:avLst/>
          </a:prstGeom>
        </p:spPr>
      </p:pic>
      <p:sp>
        <p:nvSpPr>
          <p:cNvPr id="12" name="TextBox 11">
            <a:extLst>
              <a:ext uri="{FF2B5EF4-FFF2-40B4-BE49-F238E27FC236}">
                <a16:creationId xmlns="" xmlns:a16="http://schemas.microsoft.com/office/drawing/2014/main" id="{BB495941-1E75-4C2B-86F8-E4EA87D45169}"/>
              </a:ext>
            </a:extLst>
          </p:cNvPr>
          <p:cNvSpPr txBox="1"/>
          <p:nvPr/>
        </p:nvSpPr>
        <p:spPr>
          <a:xfrm>
            <a:off x="7057889" y="5638800"/>
            <a:ext cx="4119562" cy="646331"/>
          </a:xfrm>
          <a:prstGeom prst="rect">
            <a:avLst/>
          </a:prstGeom>
          <a:noFill/>
        </p:spPr>
        <p:txBody>
          <a:bodyPr wrap="square" rtlCol="0">
            <a:spAutoFit/>
          </a:bodyPr>
          <a:lstStyle/>
          <a:p>
            <a:r>
              <a:rPr lang="en-US" b="0" i="1" dirty="0" err="1">
                <a:solidFill>
                  <a:srgbClr val="008080"/>
                </a:solidFill>
                <a:effectLst/>
                <a:latin typeface="tahoma" panose="020B0604030504040204" pitchFamily="34" charset="0"/>
              </a:rPr>
              <a:t>Ông</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Nguyễn</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Hữu</a:t>
            </a:r>
            <a:r>
              <a:rPr lang="en-US" b="0" i="1" dirty="0">
                <a:solidFill>
                  <a:srgbClr val="008080"/>
                </a:solidFill>
                <a:effectLst/>
                <a:latin typeface="tahoma" panose="020B0604030504040204" pitchFamily="34" charset="0"/>
              </a:rPr>
              <a:t> Linh </a:t>
            </a:r>
            <a:r>
              <a:rPr lang="en-US" b="0" i="1" dirty="0" err="1">
                <a:solidFill>
                  <a:srgbClr val="008080"/>
                </a:solidFill>
                <a:effectLst/>
                <a:latin typeface="tahoma" panose="020B0604030504040204" pitchFamily="34" charset="0"/>
              </a:rPr>
              <a:t>có</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hành</a:t>
            </a:r>
            <a:r>
              <a:rPr lang="en-US" b="0" i="1" dirty="0">
                <a:solidFill>
                  <a:srgbClr val="008080"/>
                </a:solidFill>
                <a:effectLst/>
                <a:latin typeface="tahoma" panose="020B0604030504040204" pitchFamily="34" charset="0"/>
              </a:rPr>
              <a:t> vi </a:t>
            </a:r>
            <a:r>
              <a:rPr lang="en-US" b="0" i="1" dirty="0" err="1">
                <a:solidFill>
                  <a:srgbClr val="008080"/>
                </a:solidFill>
                <a:effectLst/>
                <a:latin typeface="tahoma" panose="020B0604030504040204" pitchFamily="34" charset="0"/>
              </a:rPr>
              <a:t>ôm</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hôn</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sàm</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sỡ</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bé</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gái</a:t>
            </a:r>
            <a:r>
              <a:rPr lang="en-US" b="0" i="1" dirty="0">
                <a:solidFill>
                  <a:srgbClr val="008080"/>
                </a:solidFill>
                <a:effectLst/>
                <a:latin typeface="tahoma" panose="020B0604030504040204" pitchFamily="34" charset="0"/>
              </a:rPr>
              <a:t> </a:t>
            </a:r>
            <a:r>
              <a:rPr lang="en-US" b="0" i="1" dirty="0" err="1">
                <a:solidFill>
                  <a:srgbClr val="008080"/>
                </a:solidFill>
                <a:effectLst/>
                <a:latin typeface="tahoma" panose="020B0604030504040204" pitchFamily="34" charset="0"/>
              </a:rPr>
              <a:t>trong</a:t>
            </a:r>
            <a:r>
              <a:rPr lang="en-US" b="0" i="1" dirty="0">
                <a:solidFill>
                  <a:srgbClr val="008080"/>
                </a:solidFill>
                <a:effectLst/>
                <a:latin typeface="tahoma" panose="020B0604030504040204" pitchFamily="34" charset="0"/>
              </a:rPr>
              <a:t> thang </a:t>
            </a:r>
            <a:r>
              <a:rPr lang="en-US" b="0" i="1" dirty="0" err="1">
                <a:solidFill>
                  <a:srgbClr val="008080"/>
                </a:solidFill>
                <a:effectLst/>
                <a:latin typeface="tahoma" panose="020B0604030504040204" pitchFamily="34" charset="0"/>
              </a:rPr>
              <a:t>máy</a:t>
            </a:r>
            <a:endParaRPr lang="en-US" dirty="0"/>
          </a:p>
        </p:txBody>
      </p:sp>
      <p:pic>
        <p:nvPicPr>
          <p:cNvPr id="13" name="Picture 12">
            <a:extLst>
              <a:ext uri="{FF2B5EF4-FFF2-40B4-BE49-F238E27FC236}">
                <a16:creationId xmlns="" xmlns:a16="http://schemas.microsoft.com/office/drawing/2014/main" id="{EB53B4AB-2F6E-42AF-84D7-EA73D9EBA538}"/>
              </a:ext>
            </a:extLst>
          </p:cNvPr>
          <p:cNvPicPr>
            <a:picLocks noChangeAspect="1"/>
          </p:cNvPicPr>
          <p:nvPr/>
        </p:nvPicPr>
        <p:blipFill>
          <a:blip r:embed="rId5"/>
          <a:stretch>
            <a:fillRect/>
          </a:stretch>
        </p:blipFill>
        <p:spPr>
          <a:xfrm>
            <a:off x="1014549" y="3079528"/>
            <a:ext cx="3962402" cy="2967277"/>
          </a:xfrm>
          <a:prstGeom prst="rect">
            <a:avLst/>
          </a:prstGeom>
        </p:spPr>
      </p:pic>
      <p:sp>
        <p:nvSpPr>
          <p:cNvPr id="14" name="TextBox 13">
            <a:extLst>
              <a:ext uri="{FF2B5EF4-FFF2-40B4-BE49-F238E27FC236}">
                <a16:creationId xmlns="" xmlns:a16="http://schemas.microsoft.com/office/drawing/2014/main" id="{226CEB74-0DB3-45DD-ACBD-E9563063F820}"/>
              </a:ext>
            </a:extLst>
          </p:cNvPr>
          <p:cNvSpPr txBox="1"/>
          <p:nvPr/>
        </p:nvSpPr>
        <p:spPr>
          <a:xfrm>
            <a:off x="5055531" y="3008894"/>
            <a:ext cx="2066788" cy="3108543"/>
          </a:xfrm>
          <a:prstGeom prst="rect">
            <a:avLst/>
          </a:prstGeom>
          <a:noFill/>
        </p:spPr>
        <p:txBody>
          <a:bodyPr wrap="square" rtlCol="0">
            <a:spAutoFit/>
          </a:bodyPr>
          <a:lstStyle/>
          <a:p>
            <a:pPr algn="just">
              <a:spcBef>
                <a:spcPts val="1125"/>
              </a:spcBef>
            </a:pPr>
            <a:r>
              <a:rPr lang="vi-VN" sz="1400" dirty="0">
                <a:solidFill>
                  <a:srgbClr val="212529"/>
                </a:solidFill>
                <a:effectLst/>
                <a:latin typeface="Nunito-Regular"/>
                <a:ea typeface="Times New Roman" panose="02020603050405020304" pitchFamily="18" charset="0"/>
              </a:rPr>
              <a:t>N</a:t>
            </a:r>
            <a:r>
              <a:rPr lang="vi-VN" sz="1400" dirty="0">
                <a:solidFill>
                  <a:srgbClr val="212529"/>
                </a:solidFill>
                <a:effectLst/>
                <a:latin typeface="Calibri" panose="020F0502020204030204" pitchFamily="34" charset="0"/>
                <a:ea typeface="Times New Roman" panose="02020603050405020304" pitchFamily="18" charset="0"/>
              </a:rPr>
              <a:t>ă</a:t>
            </a:r>
            <a:r>
              <a:rPr lang="vi-VN" sz="1400" dirty="0">
                <a:solidFill>
                  <a:srgbClr val="212529"/>
                </a:solidFill>
                <a:effectLst/>
                <a:latin typeface="Nunito-Regular"/>
                <a:ea typeface="Times New Roman" panose="02020603050405020304" pitchFamily="18" charset="0"/>
              </a:rPr>
              <a:t>m 201</a:t>
            </a:r>
            <a:r>
              <a:rPr lang="en-US" sz="1400" dirty="0">
                <a:solidFill>
                  <a:srgbClr val="212529"/>
                </a:solidFill>
                <a:effectLst/>
                <a:latin typeface="Nunito-Regular"/>
                <a:ea typeface="Times New Roman" panose="02020603050405020304" pitchFamily="18" charset="0"/>
              </a:rPr>
              <a:t>9, ca </a:t>
            </a:r>
            <a:r>
              <a:rPr lang="en-US" sz="1400" dirty="0" err="1">
                <a:solidFill>
                  <a:srgbClr val="212529"/>
                </a:solidFill>
                <a:effectLst/>
                <a:latin typeface="Nunito-Regular"/>
                <a:ea typeface="Times New Roman" panose="02020603050405020304" pitchFamily="18" charset="0"/>
              </a:rPr>
              <a:t>s</a:t>
            </a:r>
            <a:r>
              <a:rPr lang="en-US" sz="1400" dirty="0" err="1">
                <a:solidFill>
                  <a:srgbClr val="212529"/>
                </a:solidFill>
                <a:effectLst/>
                <a:latin typeface="Cambria" panose="02040503050406030204" pitchFamily="18" charset="0"/>
                <a:ea typeface="Times New Roman" panose="02020603050405020304" pitchFamily="18" charset="0"/>
              </a:rPr>
              <a:t>ĩ</a:t>
            </a:r>
            <a:r>
              <a:rPr lang="vi-VN" sz="1400" dirty="0">
                <a:solidFill>
                  <a:srgbClr val="212529"/>
                </a:solidFill>
                <a:effectLst/>
                <a:latin typeface="Nunito-Regular"/>
                <a:ea typeface="Times New Roman" panose="02020603050405020304" pitchFamily="18" charset="0"/>
              </a:rPr>
              <a:t> Choi Jong Hoon c</a:t>
            </a:r>
            <a:r>
              <a:rPr lang="vi-VN" sz="1400" dirty="0">
                <a:solidFill>
                  <a:srgbClr val="212529"/>
                </a:solidFill>
                <a:effectLst/>
                <a:latin typeface="Calibri" panose="020F0502020204030204" pitchFamily="34" charset="0"/>
                <a:ea typeface="Times New Roman" panose="02020603050405020304" pitchFamily="18" charset="0"/>
              </a:rPr>
              <a:t>ũ</a:t>
            </a:r>
            <a:r>
              <a:rPr lang="vi-VN" sz="1400" dirty="0">
                <a:solidFill>
                  <a:srgbClr val="212529"/>
                </a:solidFill>
                <a:effectLst/>
                <a:latin typeface="Nunito-Regular"/>
                <a:ea typeface="Times New Roman" panose="02020603050405020304" pitchFamily="18" charset="0"/>
              </a:rPr>
              <a:t>ng b</a:t>
            </a:r>
            <a:r>
              <a:rPr lang="vi-VN" sz="1400" dirty="0">
                <a:solidFill>
                  <a:srgbClr val="212529"/>
                </a:solidFill>
                <a:effectLst/>
                <a:latin typeface="Calibri" panose="020F0502020204030204" pitchFamily="34" charset="0"/>
                <a:ea typeface="Times New Roman" panose="02020603050405020304" pitchFamily="18" charset="0"/>
              </a:rPr>
              <a:t>ị</a:t>
            </a:r>
            <a:r>
              <a:rPr lang="vi-VN" sz="1400" dirty="0">
                <a:solidFill>
                  <a:srgbClr val="212529"/>
                </a:solidFill>
                <a:effectLst/>
                <a:latin typeface="Nunito-Regular"/>
                <a:ea typeface="Times New Roman" panose="02020603050405020304" pitchFamily="18" charset="0"/>
              </a:rPr>
              <a:t> l</a:t>
            </a:r>
            <a:r>
              <a:rPr lang="vi-VN" sz="1400" dirty="0">
                <a:solidFill>
                  <a:srgbClr val="212529"/>
                </a:solidFill>
                <a:effectLst/>
                <a:latin typeface="Calibri" panose="020F0502020204030204" pitchFamily="34" charset="0"/>
                <a:ea typeface="Times New Roman" panose="02020603050405020304" pitchFamily="18" charset="0"/>
              </a:rPr>
              <a:t>ậ</a:t>
            </a:r>
            <a:r>
              <a:rPr lang="vi-VN" sz="1400" dirty="0">
                <a:solidFill>
                  <a:srgbClr val="212529"/>
                </a:solidFill>
                <a:effectLst/>
                <a:latin typeface="Nunito-Regular"/>
                <a:ea typeface="Times New Roman" panose="02020603050405020304" pitchFamily="18" charset="0"/>
              </a:rPr>
              <a:t>t t</a:t>
            </a:r>
            <a:r>
              <a:rPr lang="vi-VN" sz="1400" dirty="0">
                <a:solidFill>
                  <a:srgbClr val="212529"/>
                </a:solidFill>
                <a:effectLst/>
                <a:latin typeface="Calibri" panose="020F0502020204030204" pitchFamily="34" charset="0"/>
                <a:ea typeface="Times New Roman" panose="02020603050405020304" pitchFamily="18" charset="0"/>
              </a:rPr>
              <a:t>ẩ</a:t>
            </a:r>
            <a:r>
              <a:rPr lang="vi-VN" sz="1400" dirty="0">
                <a:solidFill>
                  <a:srgbClr val="212529"/>
                </a:solidFill>
                <a:effectLst/>
                <a:latin typeface="Nunito-Regular"/>
                <a:ea typeface="Times New Roman" panose="02020603050405020304" pitchFamily="18" charset="0"/>
              </a:rPr>
              <a:t>y là m</a:t>
            </a:r>
            <a:r>
              <a:rPr lang="vi-VN" sz="1400" dirty="0">
                <a:solidFill>
                  <a:srgbClr val="212529"/>
                </a:solidFill>
                <a:effectLst/>
                <a:latin typeface="Calibri" panose="020F0502020204030204" pitchFamily="34" charset="0"/>
                <a:ea typeface="Times New Roman" panose="02020603050405020304" pitchFamily="18" charset="0"/>
              </a:rPr>
              <a:t>ộ</a:t>
            </a:r>
            <a:r>
              <a:rPr lang="vi-VN" sz="1400" dirty="0">
                <a:solidFill>
                  <a:srgbClr val="212529"/>
                </a:solidFill>
                <a:effectLst/>
                <a:latin typeface="Nunito-Regular"/>
                <a:ea typeface="Times New Roman" panose="02020603050405020304" pitchFamily="18" charset="0"/>
              </a:rPr>
              <a:t>t thành viên c</a:t>
            </a:r>
            <a:r>
              <a:rPr lang="vi-VN" sz="1400" dirty="0">
                <a:solidFill>
                  <a:srgbClr val="212529"/>
                </a:solidFill>
                <a:effectLst/>
                <a:latin typeface="Calibri" panose="020F0502020204030204" pitchFamily="34" charset="0"/>
                <a:ea typeface="Times New Roman" panose="02020603050405020304" pitchFamily="18" charset="0"/>
              </a:rPr>
              <a:t>ủ</a:t>
            </a:r>
            <a:r>
              <a:rPr lang="vi-VN" sz="1400" dirty="0">
                <a:solidFill>
                  <a:srgbClr val="212529"/>
                </a:solidFill>
                <a:effectLst/>
                <a:latin typeface="Nunito-Regular"/>
                <a:ea typeface="Times New Roman" panose="02020603050405020304" pitchFamily="18" charset="0"/>
              </a:rPr>
              <a:t>a nhóm chat tình d</a:t>
            </a:r>
            <a:r>
              <a:rPr lang="vi-VN" sz="1400" dirty="0">
                <a:solidFill>
                  <a:srgbClr val="212529"/>
                </a:solidFill>
                <a:effectLst/>
                <a:latin typeface="Calibri" panose="020F0502020204030204" pitchFamily="34" charset="0"/>
                <a:ea typeface="Times New Roman" panose="02020603050405020304" pitchFamily="18" charset="0"/>
              </a:rPr>
              <a:t>ụ</a:t>
            </a:r>
            <a:r>
              <a:rPr lang="vi-VN" sz="1400" dirty="0">
                <a:solidFill>
                  <a:srgbClr val="212529"/>
                </a:solidFill>
                <a:effectLst/>
                <a:latin typeface="Nunito-Regular"/>
                <a:ea typeface="Times New Roman" panose="02020603050405020304" pitchFamily="18" charset="0"/>
              </a:rPr>
              <a:t>c, và anh c</a:t>
            </a:r>
            <a:r>
              <a:rPr lang="vi-VN" sz="1400" dirty="0">
                <a:solidFill>
                  <a:srgbClr val="212529"/>
                </a:solidFill>
                <a:effectLst/>
                <a:latin typeface="Calibri" panose="020F0502020204030204" pitchFamily="34" charset="0"/>
                <a:ea typeface="Times New Roman" panose="02020603050405020304" pitchFamily="18" charset="0"/>
              </a:rPr>
              <a:t>ũ</a:t>
            </a:r>
            <a:r>
              <a:rPr lang="vi-VN" sz="1400" dirty="0">
                <a:solidFill>
                  <a:srgbClr val="212529"/>
                </a:solidFill>
                <a:effectLst/>
                <a:latin typeface="Nunito-Regular"/>
                <a:ea typeface="Times New Roman" panose="02020603050405020304" pitchFamily="18" charset="0"/>
              </a:rPr>
              <a:t>ng </a:t>
            </a:r>
            <a:r>
              <a:rPr lang="vi-VN" sz="1400" dirty="0">
                <a:solidFill>
                  <a:srgbClr val="212529"/>
                </a:solidFill>
                <a:effectLst/>
                <a:latin typeface="Calibri" panose="020F0502020204030204" pitchFamily="34" charset="0"/>
                <a:ea typeface="Times New Roman" panose="02020603050405020304" pitchFamily="18" charset="0"/>
              </a:rPr>
              <a:t>đ</a:t>
            </a:r>
            <a:r>
              <a:rPr lang="vi-VN" sz="1400" dirty="0">
                <a:solidFill>
                  <a:srgbClr val="212529"/>
                </a:solidFill>
                <a:effectLst/>
                <a:latin typeface="Nunito" pitchFamily="2" charset="0"/>
                <a:ea typeface="Times New Roman" panose="02020603050405020304" pitchFamily="18" charset="0"/>
                <a:cs typeface="Nunito" pitchFamily="2" charset="0"/>
              </a:rPr>
              <a:t>ã</a:t>
            </a:r>
            <a:r>
              <a:rPr lang="vi-VN" sz="1400" dirty="0">
                <a:solidFill>
                  <a:srgbClr val="212529"/>
                </a:solidFill>
                <a:effectLst/>
                <a:latin typeface="Nunito-Regular"/>
                <a:ea typeface="Times New Roman" panose="02020603050405020304" pitchFamily="18" charset="0"/>
              </a:rPr>
              <a:t> chia s</a:t>
            </a:r>
            <a:r>
              <a:rPr lang="vi-VN" sz="1400" dirty="0">
                <a:solidFill>
                  <a:srgbClr val="212529"/>
                </a:solidFill>
                <a:effectLst/>
                <a:latin typeface="Calibri" panose="020F0502020204030204" pitchFamily="34" charset="0"/>
                <a:ea typeface="Times New Roman" panose="02020603050405020304" pitchFamily="18" charset="0"/>
              </a:rPr>
              <a:t>ẻ</a:t>
            </a:r>
            <a:r>
              <a:rPr lang="vi-VN" sz="1400" dirty="0">
                <a:solidFill>
                  <a:srgbClr val="212529"/>
                </a:solidFill>
                <a:effectLst/>
                <a:latin typeface="Nunito-Regular"/>
                <a:ea typeface="Times New Roman" panose="02020603050405020304" pitchFamily="18" charset="0"/>
              </a:rPr>
              <a:t> 1 video. Nam ca s</a:t>
            </a:r>
            <a:r>
              <a:rPr lang="vi-VN" sz="1400" dirty="0">
                <a:solidFill>
                  <a:srgbClr val="212529"/>
                </a:solidFill>
                <a:effectLst/>
                <a:latin typeface="Calibri" panose="020F0502020204030204" pitchFamily="34" charset="0"/>
                <a:ea typeface="Times New Roman" panose="02020603050405020304" pitchFamily="18" charset="0"/>
              </a:rPr>
              <a:t>ĩ</a:t>
            </a:r>
            <a:r>
              <a:rPr lang="vi-VN" sz="1400" dirty="0">
                <a:solidFill>
                  <a:srgbClr val="212529"/>
                </a:solidFill>
                <a:effectLst/>
                <a:latin typeface="Nunito-Regular"/>
                <a:ea typeface="Times New Roman" panose="02020603050405020304" pitchFamily="18" charset="0"/>
              </a:rPr>
              <a:t> sau </a:t>
            </a:r>
            <a:r>
              <a:rPr lang="vi-VN" sz="1400" dirty="0">
                <a:solidFill>
                  <a:srgbClr val="212529"/>
                </a:solidFill>
                <a:effectLst/>
                <a:latin typeface="Calibri" panose="020F0502020204030204" pitchFamily="34" charset="0"/>
                <a:ea typeface="Times New Roman" panose="02020603050405020304" pitchFamily="18" charset="0"/>
              </a:rPr>
              <a:t>đ</a:t>
            </a:r>
            <a:r>
              <a:rPr lang="vi-VN" sz="1400" dirty="0">
                <a:solidFill>
                  <a:srgbClr val="212529"/>
                </a:solidFill>
                <a:effectLst/>
                <a:latin typeface="Nunito" pitchFamily="2" charset="0"/>
                <a:ea typeface="Times New Roman" panose="02020603050405020304" pitchFamily="18" charset="0"/>
                <a:cs typeface="Nunito" pitchFamily="2" charset="0"/>
              </a:rPr>
              <a:t>ó</a:t>
            </a:r>
            <a:r>
              <a:rPr lang="vi-VN" sz="1400" dirty="0">
                <a:solidFill>
                  <a:srgbClr val="212529"/>
                </a:solidFill>
                <a:effectLst/>
                <a:latin typeface="Nunito-Regular"/>
                <a:ea typeface="Times New Roman" panose="02020603050405020304" pitchFamily="18" charset="0"/>
              </a:rPr>
              <a:t> b</a:t>
            </a:r>
            <a:r>
              <a:rPr lang="vi-VN" sz="1400" dirty="0">
                <a:solidFill>
                  <a:srgbClr val="212529"/>
                </a:solidFill>
                <a:effectLst/>
                <a:latin typeface="Calibri" panose="020F0502020204030204" pitchFamily="34" charset="0"/>
                <a:ea typeface="Times New Roman" panose="02020603050405020304" pitchFamily="18" charset="0"/>
              </a:rPr>
              <a:t>ị</a:t>
            </a:r>
            <a:r>
              <a:rPr lang="vi-VN" sz="1400" dirty="0">
                <a:solidFill>
                  <a:srgbClr val="212529"/>
                </a:solidFill>
                <a:effectLst/>
                <a:latin typeface="Nunito-Regular"/>
                <a:ea typeface="Times New Roman" panose="02020603050405020304" pitchFamily="18" charset="0"/>
              </a:rPr>
              <a:t> k</a:t>
            </a:r>
            <a:r>
              <a:rPr lang="vi-VN" sz="1400" dirty="0">
                <a:solidFill>
                  <a:srgbClr val="212529"/>
                </a:solidFill>
                <a:effectLst/>
                <a:latin typeface="Calibri" panose="020F0502020204030204" pitchFamily="34" charset="0"/>
                <a:ea typeface="Times New Roman" panose="02020603050405020304" pitchFamily="18" charset="0"/>
              </a:rPr>
              <a:t>ế</a:t>
            </a:r>
            <a:r>
              <a:rPr lang="vi-VN" sz="1400" dirty="0">
                <a:solidFill>
                  <a:srgbClr val="212529"/>
                </a:solidFill>
                <a:effectLst/>
                <a:latin typeface="Nunito-Regular"/>
                <a:ea typeface="Times New Roman" panose="02020603050405020304" pitchFamily="18" charset="0"/>
              </a:rPr>
              <a:t>t t</a:t>
            </a:r>
            <a:r>
              <a:rPr lang="vi-VN" sz="1400" dirty="0">
                <a:solidFill>
                  <a:srgbClr val="212529"/>
                </a:solidFill>
                <a:effectLst/>
                <a:latin typeface="Calibri" panose="020F0502020204030204" pitchFamily="34" charset="0"/>
                <a:ea typeface="Times New Roman" panose="02020603050405020304" pitchFamily="18" charset="0"/>
              </a:rPr>
              <a:t>ộ</a:t>
            </a:r>
            <a:r>
              <a:rPr lang="vi-VN" sz="1400" dirty="0">
                <a:solidFill>
                  <a:srgbClr val="212529"/>
                </a:solidFill>
                <a:effectLst/>
                <a:latin typeface="Nunito-Regular"/>
                <a:ea typeface="Times New Roman" panose="02020603050405020304" pitchFamily="18" charset="0"/>
              </a:rPr>
              <a:t>i t</a:t>
            </a:r>
            <a:r>
              <a:rPr lang="vi-VN" sz="1400" dirty="0">
                <a:solidFill>
                  <a:srgbClr val="212529"/>
                </a:solidFill>
                <a:effectLst/>
                <a:latin typeface="Calibri" panose="020F0502020204030204" pitchFamily="34" charset="0"/>
                <a:ea typeface="Times New Roman" panose="02020603050405020304" pitchFamily="18" charset="0"/>
              </a:rPr>
              <a:t>ấ</a:t>
            </a:r>
            <a:r>
              <a:rPr lang="vi-VN" sz="1400" dirty="0">
                <a:solidFill>
                  <a:srgbClr val="212529"/>
                </a:solidFill>
                <a:effectLst/>
                <a:latin typeface="Nunito-Regular"/>
                <a:ea typeface="Times New Roman" panose="02020603050405020304" pitchFamily="18" charset="0"/>
              </a:rPr>
              <a:t>n công tình d</a:t>
            </a:r>
            <a:r>
              <a:rPr lang="vi-VN" sz="1400" dirty="0">
                <a:solidFill>
                  <a:srgbClr val="212529"/>
                </a:solidFill>
                <a:effectLst/>
                <a:latin typeface="Calibri" panose="020F0502020204030204" pitchFamily="34" charset="0"/>
                <a:ea typeface="Times New Roman" panose="02020603050405020304" pitchFamily="18" charset="0"/>
              </a:rPr>
              <a:t>ụ</a:t>
            </a:r>
            <a:r>
              <a:rPr lang="vi-VN" sz="1400" dirty="0">
                <a:solidFill>
                  <a:srgbClr val="212529"/>
                </a:solidFill>
                <a:effectLst/>
                <a:latin typeface="Nunito-Regular"/>
                <a:ea typeface="Times New Roman" panose="02020603050405020304" pitchFamily="18" charset="0"/>
              </a:rPr>
              <a:t>c, s</a:t>
            </a:r>
            <a:r>
              <a:rPr lang="vi-VN" sz="1400" dirty="0">
                <a:solidFill>
                  <a:srgbClr val="212529"/>
                </a:solidFill>
                <a:effectLst/>
                <a:latin typeface="Calibri" panose="020F0502020204030204" pitchFamily="34" charset="0"/>
                <a:ea typeface="Times New Roman" panose="02020603050405020304" pitchFamily="18" charset="0"/>
              </a:rPr>
              <a:t>ả</a:t>
            </a:r>
            <a:r>
              <a:rPr lang="vi-VN" sz="1400" dirty="0">
                <a:solidFill>
                  <a:srgbClr val="212529"/>
                </a:solidFill>
                <a:effectLst/>
                <a:latin typeface="Nunito-Regular"/>
                <a:ea typeface="Times New Roman" panose="02020603050405020304" pitchFamily="18" charset="0"/>
              </a:rPr>
              <a:t>n xu</a:t>
            </a:r>
            <a:r>
              <a:rPr lang="vi-VN" sz="1400" dirty="0">
                <a:solidFill>
                  <a:srgbClr val="212529"/>
                </a:solidFill>
                <a:effectLst/>
                <a:latin typeface="Calibri" panose="020F0502020204030204" pitchFamily="34" charset="0"/>
                <a:ea typeface="Times New Roman" panose="02020603050405020304" pitchFamily="18" charset="0"/>
              </a:rPr>
              <a:t>ấ</a:t>
            </a:r>
            <a:r>
              <a:rPr lang="vi-VN" sz="1400" dirty="0">
                <a:solidFill>
                  <a:srgbClr val="212529"/>
                </a:solidFill>
                <a:effectLst/>
                <a:latin typeface="Nunito-Regular"/>
                <a:ea typeface="Times New Roman" panose="02020603050405020304" pitchFamily="18" charset="0"/>
              </a:rPr>
              <a:t>t và phân ph</a:t>
            </a:r>
            <a:r>
              <a:rPr lang="vi-VN" sz="1400" dirty="0">
                <a:solidFill>
                  <a:srgbClr val="212529"/>
                </a:solidFill>
                <a:effectLst/>
                <a:latin typeface="Calibri" panose="020F0502020204030204" pitchFamily="34" charset="0"/>
                <a:ea typeface="Times New Roman" panose="02020603050405020304" pitchFamily="18" charset="0"/>
              </a:rPr>
              <a:t>ố</a:t>
            </a:r>
            <a:r>
              <a:rPr lang="vi-VN" sz="1400" dirty="0">
                <a:solidFill>
                  <a:srgbClr val="212529"/>
                </a:solidFill>
                <a:effectLst/>
                <a:latin typeface="Nunito-Regular"/>
                <a:ea typeface="Times New Roman" panose="02020603050405020304" pitchFamily="18" charset="0"/>
              </a:rPr>
              <a:t>i b</a:t>
            </a:r>
            <a:r>
              <a:rPr lang="vi-VN" sz="1400" dirty="0">
                <a:solidFill>
                  <a:srgbClr val="212529"/>
                </a:solidFill>
                <a:effectLst/>
                <a:latin typeface="Calibri" panose="020F0502020204030204" pitchFamily="34" charset="0"/>
                <a:ea typeface="Times New Roman" panose="02020603050405020304" pitchFamily="18" charset="0"/>
              </a:rPr>
              <a:t>ấ</a:t>
            </a:r>
            <a:r>
              <a:rPr lang="vi-VN" sz="1400" dirty="0">
                <a:solidFill>
                  <a:srgbClr val="212529"/>
                </a:solidFill>
                <a:effectLst/>
                <a:latin typeface="Nunito-Regular"/>
                <a:ea typeface="Times New Roman" panose="02020603050405020304" pitchFamily="18" charset="0"/>
              </a:rPr>
              <a:t>t h</a:t>
            </a:r>
            <a:r>
              <a:rPr lang="vi-VN" sz="1400" dirty="0">
                <a:solidFill>
                  <a:srgbClr val="212529"/>
                </a:solidFill>
                <a:effectLst/>
                <a:latin typeface="Calibri" panose="020F0502020204030204" pitchFamily="34" charset="0"/>
                <a:ea typeface="Times New Roman" panose="02020603050405020304" pitchFamily="18" charset="0"/>
              </a:rPr>
              <a:t>ợ</a:t>
            </a:r>
            <a:r>
              <a:rPr lang="vi-VN" sz="1400" dirty="0">
                <a:solidFill>
                  <a:srgbClr val="212529"/>
                </a:solidFill>
                <a:effectLst/>
                <a:latin typeface="Nunito-Regular"/>
                <a:ea typeface="Times New Roman" panose="02020603050405020304" pitchFamily="18" charset="0"/>
              </a:rPr>
              <a:t>p pháp các video khiêu dâm. Choi Jong Hoon b</a:t>
            </a:r>
            <a:r>
              <a:rPr lang="vi-VN" sz="1400" dirty="0">
                <a:solidFill>
                  <a:srgbClr val="212529"/>
                </a:solidFill>
                <a:effectLst/>
                <a:latin typeface="Calibri" panose="020F0502020204030204" pitchFamily="34" charset="0"/>
                <a:ea typeface="Times New Roman" panose="02020603050405020304" pitchFamily="18" charset="0"/>
              </a:rPr>
              <a:t>ị</a:t>
            </a:r>
            <a:r>
              <a:rPr lang="vi-VN" sz="1400" dirty="0">
                <a:solidFill>
                  <a:srgbClr val="212529"/>
                </a:solidFill>
                <a:effectLst/>
                <a:latin typeface="Nunito-Regular"/>
                <a:ea typeface="Times New Roman" panose="02020603050405020304" pitchFamily="18" charset="0"/>
              </a:rPr>
              <a:t> k</a:t>
            </a:r>
            <a:r>
              <a:rPr lang="vi-VN" sz="1400" dirty="0">
                <a:solidFill>
                  <a:srgbClr val="212529"/>
                </a:solidFill>
                <a:effectLst/>
                <a:latin typeface="Calibri" panose="020F0502020204030204" pitchFamily="34" charset="0"/>
                <a:ea typeface="Times New Roman" panose="02020603050405020304" pitchFamily="18" charset="0"/>
              </a:rPr>
              <a:t>ế</a:t>
            </a:r>
            <a:r>
              <a:rPr lang="vi-VN" sz="1400" dirty="0">
                <a:solidFill>
                  <a:srgbClr val="212529"/>
                </a:solidFill>
                <a:effectLst/>
                <a:latin typeface="Nunito-Regular"/>
                <a:ea typeface="Times New Roman" panose="02020603050405020304" pitchFamily="18" charset="0"/>
              </a:rPr>
              <a:t>t </a:t>
            </a:r>
            <a:r>
              <a:rPr lang="vi-VN" sz="1400" dirty="0">
                <a:solidFill>
                  <a:srgbClr val="212529"/>
                </a:solidFill>
                <a:effectLst/>
                <a:latin typeface="Nunito" pitchFamily="2" charset="0"/>
                <a:ea typeface="Times New Roman" panose="02020603050405020304" pitchFamily="18" charset="0"/>
                <a:cs typeface="Nunito" pitchFamily="2" charset="0"/>
              </a:rPr>
              <a:t>á</a:t>
            </a:r>
            <a:r>
              <a:rPr lang="vi-VN" sz="1400" dirty="0">
                <a:solidFill>
                  <a:srgbClr val="212529"/>
                </a:solidFill>
                <a:effectLst/>
                <a:latin typeface="Nunito-Regular"/>
                <a:ea typeface="Times New Roman" panose="02020603050405020304" pitchFamily="18" charset="0"/>
              </a:rPr>
              <a:t>n 5 n</a:t>
            </a:r>
            <a:r>
              <a:rPr lang="vi-VN" sz="1400" dirty="0">
                <a:solidFill>
                  <a:srgbClr val="212529"/>
                </a:solidFill>
                <a:effectLst/>
                <a:latin typeface="Calibri" panose="020F0502020204030204" pitchFamily="34" charset="0"/>
                <a:ea typeface="Times New Roman" panose="02020603050405020304" pitchFamily="18" charset="0"/>
              </a:rPr>
              <a:t>ă</a:t>
            </a:r>
            <a:r>
              <a:rPr lang="vi-VN" sz="1400" dirty="0">
                <a:solidFill>
                  <a:srgbClr val="212529"/>
                </a:solidFill>
                <a:effectLst/>
                <a:latin typeface="Nunito-Regular"/>
                <a:ea typeface="Times New Roman" panose="02020603050405020304" pitchFamily="18" charset="0"/>
              </a:rPr>
              <a:t>m t</a:t>
            </a:r>
            <a:r>
              <a:rPr lang="vi-VN" sz="1400" dirty="0">
                <a:solidFill>
                  <a:srgbClr val="212529"/>
                </a:solidFill>
                <a:effectLst/>
                <a:latin typeface="Nunito" pitchFamily="2" charset="0"/>
                <a:ea typeface="Times New Roman" panose="02020603050405020304" pitchFamily="18" charset="0"/>
                <a:cs typeface="Nunito" pitchFamily="2" charset="0"/>
              </a:rPr>
              <a:t>ù</a:t>
            </a:r>
            <a:r>
              <a:rPr lang="vi-VN" sz="1400" dirty="0">
                <a:solidFill>
                  <a:srgbClr val="212529"/>
                </a:solidFill>
                <a:effectLst/>
                <a:latin typeface="Nunito-Regular"/>
                <a:ea typeface="Times New Roman" panose="02020603050405020304" pitchFamily="18" charset="0"/>
              </a:rPr>
              <a:t> v</a:t>
            </a:r>
            <a:r>
              <a:rPr lang="vi-VN" sz="1400" dirty="0">
                <a:solidFill>
                  <a:srgbClr val="212529"/>
                </a:solidFill>
                <a:effectLst/>
                <a:latin typeface="Nunito" pitchFamily="2" charset="0"/>
                <a:ea typeface="Times New Roman" panose="02020603050405020304" pitchFamily="18" charset="0"/>
                <a:cs typeface="Nunito" pitchFamily="2" charset="0"/>
              </a:rPr>
              <a:t>à</a:t>
            </a:r>
            <a:r>
              <a:rPr lang="vi-VN" sz="1400" dirty="0">
                <a:solidFill>
                  <a:srgbClr val="212529"/>
                </a:solidFill>
                <a:effectLst/>
                <a:latin typeface="Nunito-Regular"/>
                <a:ea typeface="Times New Roman" panose="02020603050405020304" pitchFamily="18" charset="0"/>
              </a:rPr>
              <a:t> </a:t>
            </a:r>
            <a:r>
              <a:rPr lang="vi-VN" sz="1400" dirty="0">
                <a:solidFill>
                  <a:srgbClr val="212529"/>
                </a:solidFill>
                <a:effectLst/>
                <a:latin typeface="Calibri" panose="020F0502020204030204" pitchFamily="34" charset="0"/>
                <a:ea typeface="Times New Roman" panose="02020603050405020304" pitchFamily="18" charset="0"/>
              </a:rPr>
              <a:t>đ</a:t>
            </a:r>
            <a:r>
              <a:rPr lang="vi-VN" sz="1400" dirty="0">
                <a:solidFill>
                  <a:srgbClr val="212529"/>
                </a:solidFill>
                <a:effectLst/>
                <a:latin typeface="Nunito" pitchFamily="2" charset="0"/>
                <a:ea typeface="Times New Roman" panose="02020603050405020304" pitchFamily="18" charset="0"/>
                <a:cs typeface="Nunito" pitchFamily="2" charset="0"/>
              </a:rPr>
              <a:t>ã</a:t>
            </a:r>
            <a:r>
              <a:rPr lang="vi-VN" sz="1400" dirty="0">
                <a:solidFill>
                  <a:srgbClr val="212529"/>
                </a:solidFill>
                <a:effectLst/>
                <a:latin typeface="Nunito-Regular"/>
                <a:ea typeface="Times New Roman" panose="02020603050405020304" pitchFamily="18" charset="0"/>
              </a:rPr>
              <a:t> kh</a:t>
            </a:r>
            <a:r>
              <a:rPr lang="vi-VN" sz="1400" dirty="0">
                <a:solidFill>
                  <a:srgbClr val="212529"/>
                </a:solidFill>
                <a:effectLst/>
                <a:latin typeface="Nunito" pitchFamily="2" charset="0"/>
                <a:ea typeface="Times New Roman" panose="02020603050405020304" pitchFamily="18" charset="0"/>
                <a:cs typeface="Nunito" pitchFamily="2" charset="0"/>
              </a:rPr>
              <a:t>á</a:t>
            </a:r>
            <a:r>
              <a:rPr lang="vi-VN" sz="1400" dirty="0">
                <a:solidFill>
                  <a:srgbClr val="212529"/>
                </a:solidFill>
                <a:effectLst/>
                <a:latin typeface="Nunito-Regular"/>
                <a:ea typeface="Times New Roman" panose="02020603050405020304" pitchFamily="18" charset="0"/>
              </a:rPr>
              <a:t>ng c</a:t>
            </a:r>
            <a:r>
              <a:rPr lang="vi-VN" sz="1400" dirty="0">
                <a:solidFill>
                  <a:srgbClr val="212529"/>
                </a:solidFill>
                <a:effectLst/>
                <a:latin typeface="Nunito" pitchFamily="2" charset="0"/>
                <a:ea typeface="Times New Roman" panose="02020603050405020304" pitchFamily="18" charset="0"/>
                <a:cs typeface="Nunito" pitchFamily="2" charset="0"/>
              </a:rPr>
              <a:t>á</a:t>
            </a:r>
            <a:r>
              <a:rPr lang="vi-VN" sz="1400" dirty="0">
                <a:solidFill>
                  <a:srgbClr val="212529"/>
                </a:solidFill>
                <a:effectLst/>
                <a:latin typeface="Nunito-Regular"/>
                <a:ea typeface="Times New Roman" panose="02020603050405020304" pitchFamily="18" charset="0"/>
              </a:rPr>
              <a:t>o xu</a:t>
            </a:r>
            <a:r>
              <a:rPr lang="vi-VN" sz="1400" dirty="0">
                <a:solidFill>
                  <a:srgbClr val="212529"/>
                </a:solidFill>
                <a:effectLst/>
                <a:latin typeface="Calibri" panose="020F0502020204030204" pitchFamily="34" charset="0"/>
                <a:ea typeface="Times New Roman" panose="02020603050405020304" pitchFamily="18" charset="0"/>
              </a:rPr>
              <a:t>ố</a:t>
            </a:r>
            <a:r>
              <a:rPr lang="vi-VN" sz="1400" dirty="0">
                <a:solidFill>
                  <a:srgbClr val="212529"/>
                </a:solidFill>
                <a:effectLst/>
                <a:latin typeface="Nunito-Regular"/>
                <a:ea typeface="Times New Roman" panose="02020603050405020304" pitchFamily="18" charset="0"/>
              </a:rPr>
              <a:t>ng 2 n</a:t>
            </a:r>
            <a:r>
              <a:rPr lang="vi-VN" sz="1400" dirty="0">
                <a:solidFill>
                  <a:srgbClr val="212529"/>
                </a:solidFill>
                <a:effectLst/>
                <a:latin typeface="Calibri" panose="020F0502020204030204" pitchFamily="34" charset="0"/>
                <a:ea typeface="Times New Roman" panose="02020603050405020304" pitchFamily="18" charset="0"/>
              </a:rPr>
              <a:t>ă</a:t>
            </a:r>
            <a:r>
              <a:rPr lang="vi-VN" sz="1400" dirty="0">
                <a:solidFill>
                  <a:srgbClr val="212529"/>
                </a:solidFill>
                <a:effectLst/>
                <a:latin typeface="Nunito-Regular"/>
                <a:ea typeface="Times New Roman" panose="02020603050405020304" pitchFamily="18" charset="0"/>
              </a:rPr>
              <a:t>m 6 th</a:t>
            </a:r>
            <a:r>
              <a:rPr lang="vi-VN" sz="1400" dirty="0">
                <a:solidFill>
                  <a:srgbClr val="212529"/>
                </a:solidFill>
                <a:effectLst/>
                <a:latin typeface="Nunito" pitchFamily="2" charset="0"/>
                <a:ea typeface="Times New Roman" panose="02020603050405020304" pitchFamily="18" charset="0"/>
                <a:cs typeface="Nunito" pitchFamily="2" charset="0"/>
              </a:rPr>
              <a:t>á</a:t>
            </a:r>
            <a:r>
              <a:rPr lang="vi-VN" sz="1400" dirty="0">
                <a:solidFill>
                  <a:srgbClr val="212529"/>
                </a:solidFill>
                <a:effectLst/>
                <a:latin typeface="Nunito-Regular"/>
                <a:ea typeface="Times New Roman" panose="02020603050405020304" pitchFamily="18" charset="0"/>
              </a:rPr>
              <a:t>ng t</a:t>
            </a:r>
            <a:r>
              <a:rPr lang="vi-VN" sz="1400" dirty="0">
                <a:solidFill>
                  <a:srgbClr val="212529"/>
                </a:solidFill>
                <a:effectLst/>
                <a:latin typeface="Nunito" pitchFamily="2" charset="0"/>
                <a:ea typeface="Times New Roman" panose="02020603050405020304" pitchFamily="18" charset="0"/>
                <a:cs typeface="Nunito" pitchFamily="2" charset="0"/>
              </a:rPr>
              <a:t>ù</a:t>
            </a:r>
            <a:r>
              <a:rPr lang="vi-VN" sz="1400" dirty="0">
                <a:solidFill>
                  <a:srgbClr val="212529"/>
                </a:solidFill>
                <a:effectLst/>
                <a:latin typeface="Nunito-Regular"/>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88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733712"/>
            <a:ext cx="9991725" cy="830997"/>
          </a:xfrm>
          <a:prstGeom prst="rect">
            <a:avLst/>
          </a:prstGeom>
          <a:noFill/>
        </p:spPr>
        <p:txBody>
          <a:bodyPr wrap="square" rtlCol="0">
            <a:spAutoFit/>
          </a:bodyPr>
          <a:lstStyle/>
          <a:p>
            <a:pPr algn="just"/>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4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4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4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400" dirty="0">
              <a:latin typeface="Arial" panose="020B0604020202020204" pitchFamily="34" charset="0"/>
              <a:cs typeface="Arial" panose="020B0604020202020204" pitchFamily="34" charset="0"/>
            </a:endParaRPr>
          </a:p>
        </p:txBody>
      </p:sp>
      <p:sp>
        <p:nvSpPr>
          <p:cNvPr id="8" name="TextBox 4">
            <a:extLst>
              <a:ext uri="{FF2B5EF4-FFF2-40B4-BE49-F238E27FC236}">
                <a16:creationId xmlns="" xmlns:a16="http://schemas.microsoft.com/office/drawing/2014/main" id="{4F931739-3CB3-4214-B83D-FB9ABCABE32C}"/>
              </a:ext>
            </a:extLst>
          </p:cNvPr>
          <p:cNvSpPr txBox="1">
            <a:spLocks noChangeArrowheads="1"/>
          </p:cNvSpPr>
          <p:nvPr/>
        </p:nvSpPr>
        <p:spPr bwMode="auto">
          <a:xfrm>
            <a:off x="1100137" y="3289357"/>
            <a:ext cx="59245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dirty="0"/>
              <a:t>“</a:t>
            </a:r>
            <a:r>
              <a:rPr lang="en-US" altLang="en-US" sz="2400" dirty="0" err="1"/>
              <a:t>Việc</a:t>
            </a:r>
            <a:r>
              <a:rPr lang="en-US" altLang="en-US" sz="2400" dirty="0"/>
              <a:t> </a:t>
            </a:r>
            <a:r>
              <a:rPr lang="en-US" altLang="en-US" sz="2400" dirty="0" err="1"/>
              <a:t>cho</a:t>
            </a:r>
            <a:r>
              <a:rPr lang="en-US" altLang="en-US" sz="2400" dirty="0"/>
              <a:t> </a:t>
            </a:r>
            <a:r>
              <a:rPr lang="en-US" altLang="en-US" sz="2400" dirty="0" err="1"/>
              <a:t>phép</a:t>
            </a:r>
            <a:r>
              <a:rPr lang="en-US" altLang="en-US" sz="2400" dirty="0"/>
              <a:t> </a:t>
            </a:r>
            <a:r>
              <a:rPr lang="en-US" altLang="en-US" sz="2400" dirty="0" err="1"/>
              <a:t>một</a:t>
            </a:r>
            <a:r>
              <a:rPr lang="en-US" altLang="en-US" sz="2400" dirty="0"/>
              <a:t> </a:t>
            </a:r>
            <a:r>
              <a:rPr lang="en-US" altLang="en-US" sz="2400" dirty="0" err="1"/>
              <a:t>người</a:t>
            </a:r>
            <a:r>
              <a:rPr lang="en-US" altLang="en-US" sz="2400" dirty="0"/>
              <a:t> </a:t>
            </a:r>
            <a:r>
              <a:rPr lang="en-US" altLang="en-US" sz="2400" dirty="0" err="1"/>
              <a:t>vì</a:t>
            </a:r>
            <a:r>
              <a:rPr lang="en-US" altLang="en-US" sz="2400" dirty="0"/>
              <a:t> </a:t>
            </a:r>
            <a:r>
              <a:rPr lang="en-US" altLang="en-US" sz="2400" dirty="0" err="1"/>
              <a:t>lợi</a:t>
            </a:r>
            <a:r>
              <a:rPr lang="en-US" altLang="en-US" sz="2400" dirty="0"/>
              <a:t> </a:t>
            </a:r>
            <a:r>
              <a:rPr lang="en-US" altLang="en-US" sz="2400" dirty="0" err="1"/>
              <a:t>nhuận</a:t>
            </a:r>
            <a:r>
              <a:rPr lang="en-US" altLang="en-US" sz="2400" dirty="0"/>
              <a:t> </a:t>
            </a:r>
            <a:r>
              <a:rPr lang="en-US" altLang="en-US" sz="2400" dirty="0" err="1"/>
              <a:t>mà</a:t>
            </a:r>
            <a:r>
              <a:rPr lang="en-US" altLang="en-US" sz="2400" dirty="0"/>
              <a:t> </a:t>
            </a:r>
            <a:r>
              <a:rPr lang="en-US" altLang="en-US" sz="2400" dirty="0" err="1"/>
              <a:t>chấp</a:t>
            </a:r>
            <a:r>
              <a:rPr lang="en-US" altLang="en-US" sz="2400" dirty="0"/>
              <a:t> </a:t>
            </a:r>
            <a:r>
              <a:rPr lang="en-US" altLang="en-US" sz="2400" dirty="0" err="1"/>
              <a:t>nhận</a:t>
            </a:r>
            <a:r>
              <a:rPr lang="en-US" altLang="en-US" sz="2400" dirty="0"/>
              <a:t> </a:t>
            </a:r>
            <a:r>
              <a:rPr lang="en-US" altLang="en-US" sz="2400" dirty="0" err="1"/>
              <a:t>bị</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nhằm</a:t>
            </a:r>
            <a:r>
              <a:rPr lang="en-US" altLang="en-US" sz="2400" dirty="0"/>
              <a:t> </a:t>
            </a:r>
            <a:r>
              <a:rPr lang="en-US" altLang="en-US" sz="2400" dirty="0" err="1"/>
              <a:t>thỏa</a:t>
            </a:r>
            <a:r>
              <a:rPr lang="en-US" altLang="en-US" sz="2400" dirty="0"/>
              <a:t> </a:t>
            </a:r>
            <a:r>
              <a:rPr lang="en-US" altLang="en-US" sz="2400" dirty="0" err="1"/>
              <a:t>mãn</a:t>
            </a:r>
            <a:r>
              <a:rPr lang="en-US" altLang="en-US" sz="2400" dirty="0"/>
              <a:t> ham </a:t>
            </a:r>
            <a:r>
              <a:rPr lang="en-US" altLang="en-US" sz="2400" dirty="0" err="1"/>
              <a:t>muốn</a:t>
            </a:r>
            <a:r>
              <a:rPr lang="en-US" altLang="en-US" sz="2400" dirty="0"/>
              <a:t> </a:t>
            </a:r>
            <a:r>
              <a:rPr lang="en-US" altLang="en-US" sz="2400" dirty="0" err="1"/>
              <a:t>tình</a:t>
            </a:r>
            <a:r>
              <a:rPr lang="en-US" altLang="en-US" sz="2400" dirty="0"/>
              <a:t> </a:t>
            </a:r>
            <a:r>
              <a:rPr lang="en-US" altLang="en-US" sz="2400" dirty="0" err="1"/>
              <a:t>dục</a:t>
            </a:r>
            <a:r>
              <a:rPr lang="en-US" altLang="en-US" sz="2400" dirty="0"/>
              <a:t> </a:t>
            </a:r>
            <a:r>
              <a:rPr lang="en-US" altLang="en-US" sz="2400" dirty="0" err="1"/>
              <a:t>của</a:t>
            </a:r>
            <a:r>
              <a:rPr lang="en-US" altLang="en-US" sz="2400" dirty="0"/>
              <a:t> </a:t>
            </a:r>
            <a:r>
              <a:rPr lang="en-US" altLang="en-US" sz="2400" dirty="0" err="1"/>
              <a:t>người</a:t>
            </a:r>
            <a:r>
              <a:rPr lang="en-US" altLang="en-US" sz="2400" dirty="0"/>
              <a:t> </a:t>
            </a:r>
            <a:r>
              <a:rPr lang="en-US" altLang="en-US" sz="2400" dirty="0" err="1"/>
              <a:t>khác</a:t>
            </a:r>
            <a:r>
              <a:rPr lang="en-US" altLang="en-US" sz="2400" dirty="0"/>
              <a:t>, </a:t>
            </a:r>
            <a:r>
              <a:rPr lang="en-US" altLang="en-US" sz="2400" dirty="0" err="1"/>
              <a:t>tự</a:t>
            </a:r>
            <a:r>
              <a:rPr lang="en-US" altLang="en-US" sz="2400" dirty="0"/>
              <a:t> </a:t>
            </a:r>
            <a:r>
              <a:rPr lang="en-US" altLang="en-US" sz="2400" dirty="0" err="1"/>
              <a:t>biến</a:t>
            </a:r>
            <a:r>
              <a:rPr lang="en-US" altLang="en-US" sz="2400" dirty="0"/>
              <a:t> </a:t>
            </a:r>
            <a:r>
              <a:rPr lang="en-US" altLang="en-US" sz="2400" dirty="0" err="1"/>
              <a:t>mình</a:t>
            </a:r>
            <a:r>
              <a:rPr lang="en-US" altLang="en-US" sz="2400" dirty="0"/>
              <a:t> </a:t>
            </a:r>
            <a:r>
              <a:rPr lang="en-US" altLang="en-US" sz="2400" dirty="0" err="1"/>
              <a:t>thành</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của</a:t>
            </a:r>
            <a:r>
              <a:rPr lang="en-US" altLang="en-US" sz="2400" dirty="0"/>
              <a:t> </a:t>
            </a:r>
            <a:r>
              <a:rPr lang="en-US" altLang="en-US" sz="2400" dirty="0" err="1"/>
              <a:t>đòi</a:t>
            </a:r>
            <a:r>
              <a:rPr lang="en-US" altLang="en-US" sz="2400" dirty="0"/>
              <a:t> </a:t>
            </a:r>
            <a:r>
              <a:rPr lang="en-US" altLang="en-US" sz="2400" dirty="0" err="1"/>
              <a:t>hỏi</a:t>
            </a:r>
            <a:r>
              <a:rPr lang="en-US" altLang="en-US" sz="2400" dirty="0"/>
              <a:t> </a:t>
            </a:r>
            <a:r>
              <a:rPr lang="en-US" altLang="en-US" sz="2400" dirty="0" err="1"/>
              <a:t>đồng</a:t>
            </a:r>
            <a:r>
              <a:rPr lang="en-US" altLang="en-US" sz="2400" dirty="0"/>
              <a:t> </a:t>
            </a:r>
            <a:r>
              <a:rPr lang="en-US" altLang="en-US" sz="2400" dirty="0" err="1"/>
              <a:t>nghĩa</a:t>
            </a:r>
            <a:r>
              <a:rPr lang="en-US" altLang="en-US" sz="2400" dirty="0"/>
              <a:t> </a:t>
            </a:r>
            <a:r>
              <a:rPr lang="en-US" altLang="en-US" sz="2400" dirty="0" err="1"/>
              <a:t>với</a:t>
            </a:r>
            <a:r>
              <a:rPr lang="en-US" altLang="en-US" sz="2400" dirty="0"/>
              <a:t> </a:t>
            </a:r>
            <a:r>
              <a:rPr lang="en-US" altLang="en-US" sz="2400" dirty="0" err="1"/>
              <a:t>việc</a:t>
            </a:r>
            <a:r>
              <a:rPr lang="en-US" altLang="en-US" sz="2400" dirty="0"/>
              <a:t>…</a:t>
            </a:r>
            <a:r>
              <a:rPr lang="en-US" altLang="en-US" sz="2400" dirty="0" err="1"/>
              <a:t>biến</a:t>
            </a:r>
            <a:r>
              <a:rPr lang="en-US" altLang="en-US" sz="2400" dirty="0"/>
              <a:t> </a:t>
            </a:r>
            <a:r>
              <a:rPr lang="en-US" altLang="en-US" sz="2400" dirty="0" err="1"/>
              <a:t>người</a:t>
            </a:r>
            <a:r>
              <a:rPr lang="en-US" altLang="en-US" sz="2400" dirty="0"/>
              <a:t> </a:t>
            </a:r>
            <a:r>
              <a:rPr lang="en-US" altLang="en-US" sz="2400" dirty="0" err="1"/>
              <a:t>đó</a:t>
            </a:r>
            <a:r>
              <a:rPr lang="en-US" altLang="en-US" sz="2400" dirty="0"/>
              <a:t> </a:t>
            </a:r>
            <a:r>
              <a:rPr lang="en-US" altLang="en-US" sz="2400" dirty="0" err="1"/>
              <a:t>thành</a:t>
            </a:r>
            <a:r>
              <a:rPr lang="en-US" altLang="en-US" sz="2400" dirty="0"/>
              <a:t> </a:t>
            </a:r>
            <a:r>
              <a:rPr lang="en-US" altLang="en-US" sz="2400" dirty="0" err="1"/>
              <a:t>đồ</a:t>
            </a:r>
            <a:r>
              <a:rPr lang="en-US" altLang="en-US" sz="2400" dirty="0"/>
              <a:t> </a:t>
            </a:r>
            <a:r>
              <a:rPr lang="en-US" altLang="en-US" sz="2400" dirty="0" err="1"/>
              <a:t>vật</a:t>
            </a:r>
            <a:r>
              <a:rPr lang="en-US" altLang="en-US" sz="2400" dirty="0"/>
              <a:t> </a:t>
            </a:r>
            <a:r>
              <a:rPr lang="en-US" altLang="en-US" sz="2400" dirty="0" err="1"/>
              <a:t>thỏa</a:t>
            </a:r>
            <a:r>
              <a:rPr lang="en-US" altLang="en-US" sz="2400" dirty="0"/>
              <a:t> </a:t>
            </a:r>
            <a:r>
              <a:rPr lang="en-US" altLang="en-US" sz="2400" dirty="0" err="1"/>
              <a:t>mãn</a:t>
            </a:r>
            <a:r>
              <a:rPr lang="en-US" altLang="en-US" sz="2400" dirty="0"/>
              <a:t> </a:t>
            </a:r>
            <a:r>
              <a:rPr lang="en-US" altLang="en-US" sz="2400" dirty="0" err="1"/>
              <a:t>thú</a:t>
            </a:r>
            <a:r>
              <a:rPr lang="en-US" altLang="en-US" sz="2400" dirty="0"/>
              <a:t> </a:t>
            </a:r>
            <a:r>
              <a:rPr lang="en-US" altLang="en-US" sz="2400" dirty="0" err="1"/>
              <a:t>tính</a:t>
            </a:r>
            <a:r>
              <a:rPr lang="en-US" altLang="en-US" sz="2400" dirty="0"/>
              <a:t>, </a:t>
            </a:r>
            <a:r>
              <a:rPr lang="en-US" altLang="en-US" sz="2400" dirty="0" err="1"/>
              <a:t>giống</a:t>
            </a:r>
            <a:r>
              <a:rPr lang="en-US" altLang="en-US" sz="2400" dirty="0"/>
              <a:t> </a:t>
            </a:r>
            <a:r>
              <a:rPr lang="en-US" altLang="en-US" sz="2400" dirty="0" err="1"/>
              <a:t>như</a:t>
            </a:r>
            <a:r>
              <a:rPr lang="en-US" altLang="en-US" sz="2400" dirty="0"/>
              <a:t> </a:t>
            </a:r>
            <a:r>
              <a:rPr lang="en-US" altLang="en-US" sz="2400" dirty="0" err="1"/>
              <a:t>thỏa</a:t>
            </a:r>
            <a:r>
              <a:rPr lang="en-US" altLang="en-US" sz="2400" dirty="0"/>
              <a:t> </a:t>
            </a:r>
            <a:r>
              <a:rPr lang="en-US" altLang="en-US" sz="2400" dirty="0" err="1"/>
              <a:t>mãn</a:t>
            </a:r>
            <a:r>
              <a:rPr lang="en-US" altLang="en-US" sz="2400" dirty="0"/>
              <a:t> </a:t>
            </a:r>
            <a:r>
              <a:rPr lang="en-US" altLang="en-US" sz="2400" dirty="0" err="1"/>
              <a:t>cơn</a:t>
            </a:r>
            <a:r>
              <a:rPr lang="en-US" altLang="en-US" sz="2400" dirty="0"/>
              <a:t> </a:t>
            </a:r>
            <a:r>
              <a:rPr lang="en-US" altLang="en-US" sz="2400" dirty="0" err="1"/>
              <a:t>đói</a:t>
            </a:r>
            <a:r>
              <a:rPr lang="en-US" altLang="en-US" sz="2400" dirty="0"/>
              <a:t> </a:t>
            </a:r>
            <a:r>
              <a:rPr lang="en-US" altLang="en-US" sz="2400" dirty="0" err="1"/>
              <a:t>bằng</a:t>
            </a:r>
            <a:r>
              <a:rPr lang="en-US" altLang="en-US" sz="2400" dirty="0"/>
              <a:t> </a:t>
            </a:r>
            <a:r>
              <a:rPr lang="en-US" altLang="en-US" sz="2400" dirty="0" err="1"/>
              <a:t>một</a:t>
            </a:r>
            <a:r>
              <a:rPr lang="en-US" altLang="en-US" sz="2400" dirty="0"/>
              <a:t> </a:t>
            </a:r>
            <a:r>
              <a:rPr lang="en-US" altLang="en-US" sz="2400" dirty="0" err="1"/>
              <a:t>miếng</a:t>
            </a:r>
            <a:r>
              <a:rPr lang="en-US" altLang="en-US" sz="2400" dirty="0"/>
              <a:t> </a:t>
            </a:r>
            <a:r>
              <a:rPr lang="en-US" altLang="en-US" sz="2400" dirty="0" err="1"/>
              <a:t>thịt</a:t>
            </a:r>
            <a:r>
              <a:rPr lang="en-US" altLang="en-US" sz="2400" dirty="0"/>
              <a:t> </a:t>
            </a:r>
            <a:r>
              <a:rPr lang="en-US" altLang="en-US" sz="2400" dirty="0" err="1"/>
              <a:t>bò</a:t>
            </a:r>
            <a:r>
              <a:rPr lang="en-US" altLang="en-US" sz="2400" dirty="0"/>
              <a:t>”</a:t>
            </a:r>
          </a:p>
        </p:txBody>
      </p:sp>
      <p:pic>
        <p:nvPicPr>
          <p:cNvPr id="2" name="Picture 1">
            <a:extLst>
              <a:ext uri="{FF2B5EF4-FFF2-40B4-BE49-F238E27FC236}">
                <a16:creationId xmlns="" xmlns:a16="http://schemas.microsoft.com/office/drawing/2014/main" id="{66315602-660D-4A72-B4F3-39B42EAB7B2F}"/>
              </a:ext>
            </a:extLst>
          </p:cNvPr>
          <p:cNvPicPr>
            <a:picLocks noChangeAspect="1"/>
          </p:cNvPicPr>
          <p:nvPr/>
        </p:nvPicPr>
        <p:blipFill>
          <a:blip r:embed="rId4"/>
          <a:stretch>
            <a:fillRect/>
          </a:stretch>
        </p:blipFill>
        <p:spPr>
          <a:xfrm>
            <a:off x="7286626" y="2692877"/>
            <a:ext cx="3805236" cy="3124200"/>
          </a:xfrm>
          <a:prstGeom prst="rect">
            <a:avLst/>
          </a:prstGeom>
        </p:spPr>
      </p:pic>
      <p:sp>
        <p:nvSpPr>
          <p:cNvPr id="3" name="TextBox 2">
            <a:extLst>
              <a:ext uri="{FF2B5EF4-FFF2-40B4-BE49-F238E27FC236}">
                <a16:creationId xmlns="" xmlns:a16="http://schemas.microsoft.com/office/drawing/2014/main" id="{424DB030-7456-40C5-B30B-D9CAE9372AC7}"/>
              </a:ext>
            </a:extLst>
          </p:cNvPr>
          <p:cNvSpPr txBox="1"/>
          <p:nvPr/>
        </p:nvSpPr>
        <p:spPr>
          <a:xfrm>
            <a:off x="3038475" y="5908429"/>
            <a:ext cx="4086225" cy="369332"/>
          </a:xfrm>
          <a:prstGeom prst="rect">
            <a:avLst/>
          </a:prstGeom>
          <a:noFill/>
        </p:spPr>
        <p:txBody>
          <a:bodyPr wrap="square" rtlCol="0">
            <a:spAutoFit/>
          </a:bodyPr>
          <a:lstStyle/>
          <a:p>
            <a:pPr algn="ctr"/>
            <a:r>
              <a:rPr lang="en-US" dirty="0"/>
              <a:t>Immanuel Kant</a:t>
            </a:r>
          </a:p>
        </p:txBody>
      </p:sp>
      <p:sp>
        <p:nvSpPr>
          <p:cNvPr id="11" name="TextBox 10">
            <a:extLst>
              <a:ext uri="{FF2B5EF4-FFF2-40B4-BE49-F238E27FC236}">
                <a16:creationId xmlns="" xmlns:a16="http://schemas.microsoft.com/office/drawing/2014/main" id="{5FF62B0F-A182-4086-9926-3FDD7A42CA98}"/>
              </a:ext>
            </a:extLst>
          </p:cNvPr>
          <p:cNvSpPr txBox="1"/>
          <p:nvPr/>
        </p:nvSpPr>
        <p:spPr>
          <a:xfrm>
            <a:off x="1100137" y="2647905"/>
            <a:ext cx="6100763" cy="461665"/>
          </a:xfrm>
          <a:prstGeom prst="rect">
            <a:avLst/>
          </a:prstGeom>
          <a:noFill/>
        </p:spPr>
        <p:txBody>
          <a:bodyPr wrap="square" rtlCol="0">
            <a:spAutoFit/>
          </a:bodyPr>
          <a:lstStyle/>
          <a:p>
            <a:r>
              <a:rPr lang="vi-VN" sz="2400" b="1" i="1" dirty="0">
                <a:solidFill>
                  <a:srgbClr val="002060"/>
                </a:solidFill>
                <a:effectLst/>
                <a:latin typeface="Arial" panose="020B0604020202020204" pitchFamily="34" charset="0"/>
                <a:ea typeface="Calibri" panose="020F0502020204030204" pitchFamily="34" charset="0"/>
                <a:cs typeface="Arial" panose="020B0604020202020204" pitchFamily="34" charset="0"/>
              </a:rPr>
              <a:t>2.2.1. Nhóm các tội phạm về tình dục</a:t>
            </a:r>
            <a:endParaRPr lang="en-US" sz="24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243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871721"/>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11" name="TextBox 8">
            <a:extLst>
              <a:ext uri="{FF2B5EF4-FFF2-40B4-BE49-F238E27FC236}">
                <a16:creationId xmlns="" xmlns:a16="http://schemas.microsoft.com/office/drawing/2014/main" id="{AA5A3585-8EE2-41F9-949D-CA17CF50CF14}"/>
              </a:ext>
            </a:extLst>
          </p:cNvPr>
          <p:cNvSpPr txBox="1">
            <a:spLocks noChangeArrowheads="1"/>
          </p:cNvSpPr>
          <p:nvPr/>
        </p:nvSpPr>
        <p:spPr bwMode="auto">
          <a:xfrm>
            <a:off x="6329362" y="3029837"/>
            <a:ext cx="47625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dirty="0"/>
              <a:t>“</a:t>
            </a:r>
            <a:r>
              <a:rPr lang="en-US" altLang="en-US" sz="2400" dirty="0" err="1"/>
              <a:t>Mỗi</a:t>
            </a:r>
            <a:r>
              <a:rPr lang="en-US" altLang="en-US" sz="2400" dirty="0"/>
              <a:t> </a:t>
            </a:r>
            <a:r>
              <a:rPr lang="en-US" altLang="en-US" sz="2400" dirty="0" err="1"/>
              <a:t>người</a:t>
            </a:r>
            <a:r>
              <a:rPr lang="en-US" altLang="en-US" sz="2400" dirty="0"/>
              <a:t> </a:t>
            </a:r>
            <a:r>
              <a:rPr lang="en-US" altLang="en-US" sz="2400" dirty="0" err="1"/>
              <a:t>trong</a:t>
            </a:r>
            <a:r>
              <a:rPr lang="en-US" altLang="en-US" sz="2400" dirty="0"/>
              <a:t> </a:t>
            </a:r>
            <a:r>
              <a:rPr lang="en-US" altLang="en-US" sz="2400" dirty="0" err="1"/>
              <a:t>họ</a:t>
            </a:r>
            <a:r>
              <a:rPr lang="en-US" altLang="en-US" sz="2400" dirty="0"/>
              <a:t> </a:t>
            </a:r>
            <a:r>
              <a:rPr lang="en-US" altLang="en-US" sz="2400" dirty="0" err="1"/>
              <a:t>làm</a:t>
            </a:r>
            <a:r>
              <a:rPr lang="en-US" altLang="en-US" sz="2400" dirty="0"/>
              <a:t> ô </a:t>
            </a:r>
            <a:r>
              <a:rPr lang="en-US" altLang="en-US" sz="2400" dirty="0" err="1"/>
              <a:t>danh</a:t>
            </a:r>
            <a:r>
              <a:rPr lang="en-US" altLang="en-US" sz="2400" dirty="0"/>
              <a:t> </a:t>
            </a:r>
            <a:r>
              <a:rPr lang="en-US" altLang="en-US" sz="2400" dirty="0" err="1"/>
              <a:t>bản</a:t>
            </a:r>
            <a:r>
              <a:rPr lang="en-US" altLang="en-US" sz="2400" dirty="0"/>
              <a:t> </a:t>
            </a:r>
            <a:r>
              <a:rPr lang="en-US" altLang="en-US" sz="2400" dirty="0" err="1"/>
              <a:t>chất</a:t>
            </a:r>
            <a:r>
              <a:rPr lang="en-US" altLang="en-US" sz="2400" dirty="0"/>
              <a:t> con </a:t>
            </a:r>
            <a:r>
              <a:rPr lang="en-US" altLang="en-US" sz="2400" dirty="0" err="1"/>
              <a:t>người</a:t>
            </a:r>
            <a:r>
              <a:rPr lang="en-US" altLang="en-US" sz="2400" dirty="0"/>
              <a:t> </a:t>
            </a:r>
            <a:r>
              <a:rPr lang="en-US" altLang="en-US" sz="2400" dirty="0" err="1"/>
              <a:t>của</a:t>
            </a:r>
            <a:r>
              <a:rPr lang="en-US" altLang="en-US" sz="2400" dirty="0"/>
              <a:t> </a:t>
            </a:r>
            <a:r>
              <a:rPr lang="en-US" altLang="en-US" sz="2400" dirty="0" err="1"/>
              <a:t>nhau</a:t>
            </a:r>
            <a:r>
              <a:rPr lang="en-US" altLang="en-US" sz="2400" dirty="0"/>
              <a:t>. </a:t>
            </a:r>
            <a:r>
              <a:rPr lang="en-US" altLang="en-US" sz="2400" dirty="0" err="1"/>
              <a:t>Họ</a:t>
            </a:r>
            <a:r>
              <a:rPr lang="en-US" altLang="en-US" sz="2400" dirty="0"/>
              <a:t> </a:t>
            </a:r>
            <a:r>
              <a:rPr lang="en-US" altLang="en-US" sz="2400" dirty="0" err="1"/>
              <a:t>dùng</a:t>
            </a:r>
            <a:r>
              <a:rPr lang="en-US" altLang="en-US" sz="2400" dirty="0"/>
              <a:t> con </a:t>
            </a:r>
            <a:r>
              <a:rPr lang="en-US" altLang="en-US" sz="2400" dirty="0" err="1"/>
              <a:t>người</a:t>
            </a:r>
            <a:r>
              <a:rPr lang="en-US" altLang="en-US" sz="2400" dirty="0"/>
              <a:t> </a:t>
            </a:r>
            <a:r>
              <a:rPr lang="en-US" altLang="en-US" sz="2400" dirty="0" err="1"/>
              <a:t>như</a:t>
            </a:r>
            <a:r>
              <a:rPr lang="en-US" altLang="en-US" sz="2400" dirty="0"/>
              <a:t> </a:t>
            </a:r>
            <a:r>
              <a:rPr lang="en-US" altLang="en-US" sz="2400" dirty="0" err="1"/>
              <a:t>công</a:t>
            </a:r>
            <a:r>
              <a:rPr lang="en-US" altLang="en-US" sz="2400" dirty="0"/>
              <a:t> </a:t>
            </a:r>
            <a:r>
              <a:rPr lang="en-US" altLang="en-US" sz="2400" dirty="0" err="1"/>
              <a:t>cụ</a:t>
            </a:r>
            <a:r>
              <a:rPr lang="en-US" altLang="en-US" sz="2400" dirty="0"/>
              <a:t> </a:t>
            </a:r>
            <a:r>
              <a:rPr lang="en-US" altLang="en-US" sz="2400" dirty="0" err="1"/>
              <a:t>đáp</a:t>
            </a:r>
            <a:r>
              <a:rPr lang="en-US" altLang="en-US" sz="2400" dirty="0"/>
              <a:t> </a:t>
            </a:r>
            <a:r>
              <a:rPr lang="en-US" altLang="en-US" sz="2400" dirty="0" err="1"/>
              <a:t>ứng</a:t>
            </a:r>
            <a:r>
              <a:rPr lang="en-US" altLang="en-US" sz="2400" dirty="0"/>
              <a:t> </a:t>
            </a:r>
            <a:r>
              <a:rPr lang="en-US" altLang="en-US" sz="2400" dirty="0" err="1"/>
              <a:t>dân</a:t>
            </a:r>
            <a:r>
              <a:rPr lang="en-US" altLang="en-US" sz="2400" dirty="0"/>
              <a:t> </a:t>
            </a:r>
            <a:r>
              <a:rPr lang="en-US" altLang="en-US" sz="2400" dirty="0" err="1"/>
              <a:t>tính</a:t>
            </a:r>
            <a:r>
              <a:rPr lang="en-US" altLang="en-US" sz="2400" dirty="0"/>
              <a:t> </a:t>
            </a:r>
            <a:r>
              <a:rPr lang="en-US" altLang="en-US" sz="2400" dirty="0" err="1"/>
              <a:t>và</a:t>
            </a:r>
            <a:r>
              <a:rPr lang="en-US" altLang="en-US" sz="2400" dirty="0"/>
              <a:t> </a:t>
            </a:r>
            <a:r>
              <a:rPr lang="en-US" altLang="en-US" sz="2400" dirty="0" err="1"/>
              <a:t>khuynh</a:t>
            </a:r>
            <a:r>
              <a:rPr lang="en-US" altLang="en-US" sz="2400" dirty="0"/>
              <a:t> </a:t>
            </a:r>
            <a:r>
              <a:rPr lang="en-US" altLang="en-US" sz="2400" dirty="0" err="1"/>
              <a:t>hướng</a:t>
            </a:r>
            <a:r>
              <a:rPr lang="en-US" altLang="en-US" sz="2400" dirty="0"/>
              <a:t> </a:t>
            </a:r>
            <a:r>
              <a:rPr lang="en-US" altLang="en-US" sz="2400" dirty="0" err="1"/>
              <a:t>lệch</a:t>
            </a:r>
            <a:r>
              <a:rPr lang="en-US" altLang="en-US" sz="2400" dirty="0"/>
              <a:t> </a:t>
            </a:r>
            <a:r>
              <a:rPr lang="en-US" altLang="en-US" sz="2400" dirty="0" err="1"/>
              <a:t>lạc</a:t>
            </a:r>
            <a:r>
              <a:rPr lang="en-US" altLang="en-US" sz="2400" dirty="0"/>
              <a:t> </a:t>
            </a:r>
            <a:r>
              <a:rPr lang="en-US" altLang="en-US" sz="2400" dirty="0" err="1"/>
              <a:t>của</a:t>
            </a:r>
            <a:r>
              <a:rPr lang="en-US" altLang="en-US" sz="2400" dirty="0"/>
              <a:t> </a:t>
            </a:r>
            <a:r>
              <a:rPr lang="en-US" altLang="en-US" sz="2400" dirty="0" err="1"/>
              <a:t>họ</a:t>
            </a:r>
            <a:r>
              <a:rPr lang="en-US" altLang="en-US" sz="2400" dirty="0"/>
              <a:t>”</a:t>
            </a:r>
          </a:p>
        </p:txBody>
      </p:sp>
      <p:sp>
        <p:nvSpPr>
          <p:cNvPr id="12" name="TextBox 1">
            <a:extLst>
              <a:ext uri="{FF2B5EF4-FFF2-40B4-BE49-F238E27FC236}">
                <a16:creationId xmlns="" xmlns:a16="http://schemas.microsoft.com/office/drawing/2014/main" id="{ABB38019-0048-441F-8EFA-B3B3BD2551F5}"/>
              </a:ext>
            </a:extLst>
          </p:cNvPr>
          <p:cNvSpPr txBox="1">
            <a:spLocks noChangeArrowheads="1"/>
          </p:cNvSpPr>
          <p:nvPr/>
        </p:nvSpPr>
        <p:spPr bwMode="auto">
          <a:xfrm>
            <a:off x="1176200" y="5277896"/>
            <a:ext cx="9991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dirty="0"/>
              <a:t>Con </a:t>
            </a:r>
            <a:r>
              <a:rPr lang="en-US" altLang="en-US" sz="2400" dirty="0" err="1"/>
              <a:t>người</a:t>
            </a:r>
            <a:r>
              <a:rPr lang="en-US" altLang="en-US" sz="2400" dirty="0"/>
              <a:t> “ </a:t>
            </a:r>
            <a:r>
              <a:rPr lang="en-US" altLang="en-US" sz="2400" dirty="0" err="1"/>
              <a:t>không</a:t>
            </a:r>
            <a:r>
              <a:rPr lang="en-US" altLang="en-US" sz="2400" dirty="0"/>
              <a:t> </a:t>
            </a:r>
            <a:r>
              <a:rPr lang="en-US" altLang="en-US" sz="2400" dirty="0" err="1"/>
              <a:t>được</a:t>
            </a:r>
            <a:r>
              <a:rPr lang="en-US" altLang="en-US" sz="2400" dirty="0"/>
              <a:t> </a:t>
            </a:r>
            <a:r>
              <a:rPr lang="en-US" altLang="en-US" sz="2400" dirty="0" err="1"/>
              <a:t>bán</a:t>
            </a:r>
            <a:r>
              <a:rPr lang="en-US" altLang="en-US" sz="2400" dirty="0"/>
              <a:t> </a:t>
            </a:r>
            <a:r>
              <a:rPr lang="en-US" altLang="en-US" sz="2400" dirty="0" err="1"/>
              <a:t>mình</a:t>
            </a:r>
            <a:r>
              <a:rPr lang="en-US" altLang="en-US" sz="2400" dirty="0"/>
              <a:t> </a:t>
            </a:r>
            <a:r>
              <a:rPr lang="en-US" altLang="en-US" sz="2400" dirty="0" err="1"/>
              <a:t>vì</a:t>
            </a:r>
            <a:r>
              <a:rPr lang="en-US" altLang="en-US" sz="2400" dirty="0"/>
              <a:t> </a:t>
            </a:r>
            <a:r>
              <a:rPr lang="en-US" altLang="en-US" sz="2400" dirty="0" err="1"/>
              <a:t>lợi</a:t>
            </a:r>
            <a:r>
              <a:rPr lang="en-US" altLang="en-US" sz="2400" dirty="0"/>
              <a:t> </a:t>
            </a:r>
            <a:r>
              <a:rPr lang="en-US" altLang="en-US" sz="2400" dirty="0" err="1"/>
              <a:t>nhuận</a:t>
            </a:r>
            <a:r>
              <a:rPr lang="en-US" altLang="en-US" sz="2400" dirty="0"/>
              <a:t>, </a:t>
            </a:r>
            <a:r>
              <a:rPr lang="en-US" altLang="en-US" sz="2400" dirty="0" err="1"/>
              <a:t>để</a:t>
            </a:r>
            <a:r>
              <a:rPr lang="en-US" altLang="en-US" sz="2400" dirty="0"/>
              <a:t> </a:t>
            </a:r>
            <a:r>
              <a:rPr lang="en-US" altLang="en-US" sz="2400" dirty="0" err="1"/>
              <a:t>người</a:t>
            </a:r>
            <a:r>
              <a:rPr lang="en-US" altLang="en-US" sz="2400" dirty="0"/>
              <a:t> </a:t>
            </a:r>
            <a:r>
              <a:rPr lang="en-US" altLang="en-US" sz="2400" dirty="0" err="1"/>
              <a:t>khác</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nhằm</a:t>
            </a:r>
            <a:r>
              <a:rPr lang="en-US" altLang="en-US" sz="2400" dirty="0"/>
              <a:t> </a:t>
            </a:r>
            <a:r>
              <a:rPr lang="en-US" altLang="en-US" sz="2400" dirty="0" err="1"/>
              <a:t>thỏa</a:t>
            </a:r>
            <a:r>
              <a:rPr lang="en-US" altLang="en-US" sz="2400" dirty="0"/>
              <a:t> </a:t>
            </a:r>
            <a:r>
              <a:rPr lang="en-US" altLang="en-US" sz="2400" dirty="0" err="1"/>
              <a:t>mãn</a:t>
            </a:r>
            <a:r>
              <a:rPr lang="en-US" altLang="en-US" sz="2400" dirty="0"/>
              <a:t> </a:t>
            </a:r>
            <a:r>
              <a:rPr lang="en-US" altLang="en-US" sz="2400" dirty="0" err="1"/>
              <a:t>nhu</a:t>
            </a:r>
            <a:r>
              <a:rPr lang="en-US" altLang="en-US" sz="2400" dirty="0"/>
              <a:t> </a:t>
            </a:r>
            <a:r>
              <a:rPr lang="en-US" altLang="en-US" sz="2400" dirty="0" err="1"/>
              <a:t>cầu</a:t>
            </a:r>
            <a:r>
              <a:rPr lang="en-US" altLang="en-US" sz="2400" dirty="0"/>
              <a:t> </a:t>
            </a:r>
            <a:r>
              <a:rPr lang="en-US" altLang="en-US" sz="2400" dirty="0" err="1"/>
              <a:t>tình</a:t>
            </a:r>
            <a:r>
              <a:rPr lang="en-US" altLang="en-US" sz="2400" dirty="0"/>
              <a:t> </a:t>
            </a:r>
            <a:r>
              <a:rPr lang="en-US" altLang="en-US" sz="2400" dirty="0" err="1"/>
              <a:t>dục</a:t>
            </a:r>
            <a:r>
              <a:rPr lang="en-US" altLang="en-US" sz="2400" dirty="0"/>
              <a:t> </a:t>
            </a:r>
            <a:r>
              <a:rPr lang="en-US" altLang="en-US" sz="2400" dirty="0" err="1"/>
              <a:t>của</a:t>
            </a:r>
            <a:r>
              <a:rPr lang="en-US" altLang="en-US" sz="2400" dirty="0"/>
              <a:t> </a:t>
            </a:r>
            <a:r>
              <a:rPr lang="en-US" altLang="en-US" sz="2400" dirty="0" err="1"/>
              <a:t>họ</a:t>
            </a:r>
            <a:r>
              <a:rPr lang="en-US" altLang="en-US" sz="2400" dirty="0"/>
              <a:t>”</a:t>
            </a:r>
          </a:p>
        </p:txBody>
      </p:sp>
      <p:pic>
        <p:nvPicPr>
          <p:cNvPr id="2" name="Picture 1">
            <a:extLst>
              <a:ext uri="{FF2B5EF4-FFF2-40B4-BE49-F238E27FC236}">
                <a16:creationId xmlns="" xmlns:a16="http://schemas.microsoft.com/office/drawing/2014/main" id="{D109C989-27D1-4BAD-9B52-54C5592CFB30}"/>
              </a:ext>
            </a:extLst>
          </p:cNvPr>
          <p:cNvPicPr>
            <a:picLocks noChangeAspect="1"/>
          </p:cNvPicPr>
          <p:nvPr/>
        </p:nvPicPr>
        <p:blipFill>
          <a:blip r:embed="rId4"/>
          <a:stretch>
            <a:fillRect/>
          </a:stretch>
        </p:blipFill>
        <p:spPr>
          <a:xfrm>
            <a:off x="1219198" y="2943225"/>
            <a:ext cx="4876801" cy="2266950"/>
          </a:xfrm>
          <a:prstGeom prst="rect">
            <a:avLst/>
          </a:prstGeom>
        </p:spPr>
      </p:pic>
      <p:sp>
        <p:nvSpPr>
          <p:cNvPr id="13" name="TextBox 12">
            <a:extLst>
              <a:ext uri="{FF2B5EF4-FFF2-40B4-BE49-F238E27FC236}">
                <a16:creationId xmlns="" xmlns:a16="http://schemas.microsoft.com/office/drawing/2014/main" id="{EBC36491-7D47-4C0D-97FC-200FF54FECE5}"/>
              </a:ext>
            </a:extLst>
          </p:cNvPr>
          <p:cNvSpPr txBox="1"/>
          <p:nvPr/>
        </p:nvSpPr>
        <p:spPr>
          <a:xfrm>
            <a:off x="6929575" y="5894422"/>
            <a:ext cx="4086225" cy="369332"/>
          </a:xfrm>
          <a:prstGeom prst="rect">
            <a:avLst/>
          </a:prstGeom>
          <a:noFill/>
        </p:spPr>
        <p:txBody>
          <a:bodyPr wrap="square" rtlCol="0">
            <a:spAutoFit/>
          </a:bodyPr>
          <a:lstStyle/>
          <a:p>
            <a:pPr algn="ctr"/>
            <a:r>
              <a:rPr lang="en-US" dirty="0"/>
              <a:t>Immanuel Kant</a:t>
            </a:r>
          </a:p>
        </p:txBody>
      </p:sp>
    </p:spTree>
    <p:extLst>
      <p:ext uri="{BB962C8B-B14F-4D97-AF65-F5344CB8AC3E}">
        <p14:creationId xmlns:p14="http://schemas.microsoft.com/office/powerpoint/2010/main" val="286892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10" name="Rectangle 9"/>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1" name="Rectangle 10">
            <a:extLst>
              <a:ext uri="{FF2B5EF4-FFF2-40B4-BE49-F238E27FC236}">
                <a16:creationId xmlns="" xmlns:a16="http://schemas.microsoft.com/office/drawing/2014/main" id="{4089726A-170E-4A37-BFA9-D0A05210CD19}"/>
              </a:ext>
            </a:extLst>
          </p:cNvPr>
          <p:cNvSpPr/>
          <p:nvPr/>
        </p:nvSpPr>
        <p:spPr>
          <a:xfrm>
            <a:off x="1862137" y="456330"/>
            <a:ext cx="8467725" cy="830997"/>
          </a:xfrm>
          <a:prstGeom prst="rect">
            <a:avLst/>
          </a:prstGeom>
        </p:spPr>
        <p:txBody>
          <a:bodyPr wrap="square">
            <a:spAutoFit/>
          </a:bodyPr>
          <a:lstStyle/>
          <a:p>
            <a:pPr algn="just">
              <a:spcAft>
                <a:spcPts val="0"/>
              </a:spcAft>
            </a:pPr>
            <a:r>
              <a:rPr lang="nl-NL" sz="2400" b="1" dirty="0">
                <a:latin typeface="Arial" panose="020B0604020202020204" pitchFamily="34" charset="0"/>
                <a:ea typeface="Times New Roman" panose="02020603050405020304" pitchFamily="18" charset="0"/>
                <a:cs typeface="Arial" panose="020B0604020202020204" pitchFamily="34" charset="0"/>
              </a:rPr>
              <a:t>I. NHẬN THỨC CHUNG VỀ TỘI XÂM HẠI DANH DỰ, NHÂN PHẨM CỦA NGƯỜI KHÁC</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 xmlns:a16="http://schemas.microsoft.com/office/drawing/2014/main" id="{9C8F8359-0EF5-47D2-90CF-FDEE6C9FF7B8}"/>
              </a:ext>
            </a:extLst>
          </p:cNvPr>
          <p:cNvSpPr txBox="1"/>
          <p:nvPr/>
        </p:nvSpPr>
        <p:spPr>
          <a:xfrm>
            <a:off x="1862137" y="1924050"/>
            <a:ext cx="8300766" cy="584775"/>
          </a:xfrm>
          <a:prstGeom prst="rect">
            <a:avLst/>
          </a:prstGeom>
          <a:noFill/>
        </p:spPr>
        <p:txBody>
          <a:bodyPr wrap="square" rtlCol="0">
            <a:spAutoFit/>
          </a:bodyPr>
          <a:lstStyle/>
          <a:p>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5DFA9AE6-A131-4D5F-9705-94782EC39CB4}"/>
              </a:ext>
            </a:extLst>
          </p:cNvPr>
          <p:cNvSpPr txBox="1"/>
          <p:nvPr/>
        </p:nvSpPr>
        <p:spPr>
          <a:xfrm>
            <a:off x="1862001" y="2924175"/>
            <a:ext cx="9153525" cy="1077218"/>
          </a:xfrm>
          <a:prstGeom prst="rect">
            <a:avLst/>
          </a:prstGeom>
          <a:noFill/>
        </p:spPr>
        <p:txBody>
          <a:bodyPr wrap="square" rtlCol="0">
            <a:spAutoFit/>
          </a:bodyPr>
          <a:lstStyle/>
          <a:p>
            <a:r>
              <a:rPr lang="vi-VN" sz="32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Các dấu hiệu pháp lý của các tội xâm phạm danh dự, nhân phẩm của người khác</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069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871721"/>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09C74A68-6BEA-4B25-A335-2FB9689A0C97}"/>
              </a:ext>
            </a:extLst>
          </p:cNvPr>
          <p:cNvSpPr txBox="1"/>
          <p:nvPr/>
        </p:nvSpPr>
        <p:spPr>
          <a:xfrm>
            <a:off x="3495675" y="2962275"/>
            <a:ext cx="7505700" cy="2800767"/>
          </a:xfrm>
          <a:prstGeom prst="rect">
            <a:avLst/>
          </a:prstGeom>
          <a:noFill/>
        </p:spPr>
        <p:txBody>
          <a:bodyPr wrap="square" rtlCol="0">
            <a:spAutoFit/>
          </a:bodyPr>
          <a:lstStyle>
            <a:defPPr>
              <a:defRPr lang="en-US"/>
            </a:defPPr>
            <a:lvl1pPr algn="just">
              <a:defRPr sz="2800" b="1" i="1" spc="-30">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sz="2000" dirty="0"/>
              <a:t>“</a:t>
            </a:r>
            <a:r>
              <a:rPr lang="en-US" sz="2000" dirty="0" err="1"/>
              <a:t>Bạn</a:t>
            </a:r>
            <a:r>
              <a:rPr lang="en-US" sz="2000" dirty="0"/>
              <a:t> </a:t>
            </a:r>
            <a:r>
              <a:rPr lang="en-US" sz="2000" dirty="0" err="1"/>
              <a:t>yêu</a:t>
            </a:r>
            <a:r>
              <a:rPr lang="en-US" sz="2000" dirty="0"/>
              <a:t> </a:t>
            </a:r>
            <a:r>
              <a:rPr lang="en-US" sz="2000" dirty="0" err="1"/>
              <a:t>một</a:t>
            </a:r>
            <a:r>
              <a:rPr lang="en-US" sz="2000" dirty="0"/>
              <a:t> </a:t>
            </a:r>
            <a:r>
              <a:rPr lang="en-US" sz="2000" dirty="0" err="1"/>
              <a:t>người</a:t>
            </a:r>
            <a:r>
              <a:rPr lang="en-US" sz="2000" dirty="0"/>
              <a:t> </a:t>
            </a:r>
            <a:r>
              <a:rPr lang="en-US" sz="2000" dirty="0" err="1"/>
              <a:t>phụ</a:t>
            </a:r>
            <a:r>
              <a:rPr lang="en-US" sz="2000" dirty="0"/>
              <a:t> </a:t>
            </a:r>
            <a:r>
              <a:rPr lang="en-US" sz="2000" dirty="0" err="1"/>
              <a:t>nữ</a:t>
            </a:r>
            <a:r>
              <a:rPr lang="en-US" sz="2000" dirty="0"/>
              <a:t>, </a:t>
            </a:r>
            <a:r>
              <a:rPr lang="en-US" sz="2000" dirty="0" err="1"/>
              <a:t>đó</a:t>
            </a:r>
            <a:r>
              <a:rPr lang="en-US" sz="2000" dirty="0"/>
              <a:t> </a:t>
            </a:r>
            <a:r>
              <a:rPr lang="en-US" sz="2000" dirty="0" err="1"/>
              <a:t>là</a:t>
            </a:r>
            <a:r>
              <a:rPr lang="en-US" sz="2000" dirty="0"/>
              <a:t> </a:t>
            </a:r>
            <a:r>
              <a:rPr lang="en-US" sz="2000" dirty="0" err="1"/>
              <a:t>một</a:t>
            </a:r>
            <a:r>
              <a:rPr lang="en-US" sz="2000" dirty="0"/>
              <a:t> </a:t>
            </a:r>
            <a:r>
              <a:rPr lang="en-US" sz="2000" dirty="0" err="1"/>
              <a:t>trải</a:t>
            </a:r>
            <a:r>
              <a:rPr lang="en-US" sz="2000" dirty="0"/>
              <a:t> </a:t>
            </a:r>
            <a:r>
              <a:rPr lang="en-US" sz="2000" dirty="0" err="1"/>
              <a:t>nghiệm</a:t>
            </a:r>
            <a:r>
              <a:rPr lang="en-US" sz="2000" dirty="0"/>
              <a:t> </a:t>
            </a:r>
            <a:r>
              <a:rPr lang="en-US" sz="2000" dirty="0" err="1"/>
              <a:t>tuyệt</a:t>
            </a:r>
            <a:r>
              <a:rPr lang="en-US" sz="2000" dirty="0"/>
              <a:t> </a:t>
            </a:r>
            <a:r>
              <a:rPr lang="en-US" sz="2000" dirty="0" err="1"/>
              <a:t>vời</a:t>
            </a:r>
            <a:r>
              <a:rPr lang="en-US" sz="2000" dirty="0"/>
              <a:t>. </a:t>
            </a:r>
            <a:r>
              <a:rPr lang="en-US" sz="2000" dirty="0" err="1"/>
              <a:t>Tình</a:t>
            </a:r>
            <a:r>
              <a:rPr lang="en-US" sz="2000" dirty="0"/>
              <a:t> </a:t>
            </a:r>
            <a:r>
              <a:rPr lang="en-US" sz="2000" dirty="0" err="1"/>
              <a:t>yêu</a:t>
            </a:r>
            <a:r>
              <a:rPr lang="en-US" sz="2000" dirty="0"/>
              <a:t> </a:t>
            </a:r>
            <a:r>
              <a:rPr lang="en-US" sz="2000" dirty="0" err="1"/>
              <a:t>giữa</a:t>
            </a:r>
            <a:r>
              <a:rPr lang="en-US" sz="2000" dirty="0"/>
              <a:t> </a:t>
            </a:r>
            <a:r>
              <a:rPr lang="en-US" sz="2000" dirty="0" err="1"/>
              <a:t>một</a:t>
            </a:r>
            <a:r>
              <a:rPr lang="en-US" sz="2000" dirty="0"/>
              <a:t> </a:t>
            </a:r>
            <a:r>
              <a:rPr lang="en-US" sz="2000" dirty="0" err="1"/>
              <a:t>người</a:t>
            </a:r>
            <a:r>
              <a:rPr lang="en-US" sz="2000" dirty="0"/>
              <a:t> </a:t>
            </a:r>
            <a:r>
              <a:rPr lang="en-US" sz="2000" dirty="0" err="1"/>
              <a:t>đàn</a:t>
            </a:r>
            <a:r>
              <a:rPr lang="en-US" sz="2000" dirty="0"/>
              <a:t> </a:t>
            </a:r>
            <a:r>
              <a:rPr lang="en-US" sz="2000" dirty="0" err="1"/>
              <a:t>ông</a:t>
            </a:r>
            <a:r>
              <a:rPr lang="en-US" sz="2000" dirty="0"/>
              <a:t> </a:t>
            </a:r>
            <a:r>
              <a:rPr lang="en-US" sz="2000" dirty="0" err="1"/>
              <a:t>và</a:t>
            </a:r>
            <a:r>
              <a:rPr lang="en-US" sz="2000" dirty="0"/>
              <a:t> </a:t>
            </a:r>
            <a:r>
              <a:rPr lang="en-US" sz="2000" dirty="0" err="1"/>
              <a:t>một</a:t>
            </a:r>
            <a:r>
              <a:rPr lang="en-US" sz="2000" dirty="0"/>
              <a:t> </a:t>
            </a:r>
            <a:r>
              <a:rPr lang="en-US" sz="2000" dirty="0" err="1"/>
              <a:t>người</a:t>
            </a:r>
            <a:r>
              <a:rPr lang="en-US" sz="2000" dirty="0"/>
              <a:t> </a:t>
            </a:r>
            <a:r>
              <a:rPr lang="en-US" sz="2000" dirty="0" err="1"/>
              <a:t>phụ</a:t>
            </a:r>
            <a:r>
              <a:rPr lang="en-US" sz="2000" dirty="0"/>
              <a:t> </a:t>
            </a:r>
            <a:r>
              <a:rPr lang="en-US" sz="2000" dirty="0" err="1"/>
              <a:t>nữ</a:t>
            </a:r>
            <a:r>
              <a:rPr lang="en-US" sz="2000" dirty="0"/>
              <a:t> </a:t>
            </a:r>
            <a:r>
              <a:rPr lang="en-US" sz="2000" dirty="0" err="1"/>
              <a:t>chứa</a:t>
            </a:r>
            <a:r>
              <a:rPr lang="en-US" sz="2000" dirty="0"/>
              <a:t> </a:t>
            </a:r>
            <a:r>
              <a:rPr lang="en-US" sz="2000" dirty="0" err="1"/>
              <a:t>đựng</a:t>
            </a:r>
            <a:r>
              <a:rPr lang="en-US" sz="2000" dirty="0"/>
              <a:t> </a:t>
            </a:r>
            <a:r>
              <a:rPr lang="en-US" sz="2000" dirty="0" err="1"/>
              <a:t>sự</a:t>
            </a:r>
            <a:r>
              <a:rPr lang="en-US" sz="2000" dirty="0"/>
              <a:t> </a:t>
            </a:r>
            <a:r>
              <a:rPr lang="en-US" sz="2000" dirty="0" err="1"/>
              <a:t>thật</a:t>
            </a:r>
            <a:r>
              <a:rPr lang="en-US" sz="2000" dirty="0"/>
              <a:t> to </a:t>
            </a:r>
            <a:r>
              <a:rPr lang="en-US" sz="2000" dirty="0" err="1"/>
              <a:t>lớn</a:t>
            </a:r>
            <a:r>
              <a:rPr lang="en-US" sz="2000" dirty="0"/>
              <a:t> – </a:t>
            </a:r>
            <a:r>
              <a:rPr lang="en-US" sz="2000" dirty="0" err="1"/>
              <a:t>một</a:t>
            </a:r>
            <a:r>
              <a:rPr lang="en-US" sz="2000" dirty="0"/>
              <a:t> </a:t>
            </a:r>
            <a:r>
              <a:rPr lang="en-US" sz="2000" dirty="0" err="1"/>
              <a:t>loại</a:t>
            </a:r>
            <a:r>
              <a:rPr lang="en-US" sz="2000" dirty="0"/>
              <a:t> </a:t>
            </a:r>
            <a:r>
              <a:rPr lang="en-US" sz="2000" dirty="0" err="1"/>
              <a:t>hương</a:t>
            </a:r>
            <a:r>
              <a:rPr lang="en-US" sz="2000" dirty="0"/>
              <a:t> </a:t>
            </a:r>
            <a:r>
              <a:rPr lang="en-US" sz="2000" dirty="0" err="1"/>
              <a:t>thơm</a:t>
            </a:r>
            <a:r>
              <a:rPr lang="en-US" sz="2000" dirty="0"/>
              <a:t> </a:t>
            </a:r>
            <a:r>
              <a:rPr lang="en-US" sz="2000" dirty="0" err="1"/>
              <a:t>của</a:t>
            </a:r>
            <a:r>
              <a:rPr lang="en-US" sz="2000" dirty="0"/>
              <a:t> </a:t>
            </a:r>
            <a:r>
              <a:rPr lang="en-US" sz="2000" dirty="0" err="1"/>
              <a:t>riêng</a:t>
            </a:r>
            <a:r>
              <a:rPr lang="en-US" sz="2000" dirty="0"/>
              <a:t> </a:t>
            </a:r>
            <a:r>
              <a:rPr lang="en-US" sz="2000" dirty="0" err="1"/>
              <a:t>nó</a:t>
            </a:r>
            <a:r>
              <a:rPr lang="en-US" sz="2000" dirty="0"/>
              <a:t>, </a:t>
            </a:r>
            <a:r>
              <a:rPr lang="en-US" sz="2000" dirty="0" err="1"/>
              <a:t>một</a:t>
            </a:r>
            <a:r>
              <a:rPr lang="en-US" sz="2000" dirty="0"/>
              <a:t> </a:t>
            </a:r>
            <a:r>
              <a:rPr lang="en-US" sz="2000" dirty="0" err="1"/>
              <a:t>kiểu</a:t>
            </a:r>
            <a:r>
              <a:rPr lang="en-US" sz="2000" dirty="0"/>
              <a:t> </a:t>
            </a:r>
            <a:r>
              <a:rPr lang="en-US" sz="2000" dirty="0" err="1"/>
              <a:t>hạnh</a:t>
            </a:r>
            <a:r>
              <a:rPr lang="en-US" sz="2000" dirty="0"/>
              <a:t> </a:t>
            </a:r>
            <a:r>
              <a:rPr lang="en-US" sz="2000" dirty="0" err="1"/>
              <a:t>phúc</a:t>
            </a:r>
            <a:r>
              <a:rPr lang="en-US" sz="2000" dirty="0"/>
              <a:t>. </a:t>
            </a:r>
            <a:r>
              <a:rPr lang="en-US" sz="2000" dirty="0" err="1"/>
              <a:t>Đó</a:t>
            </a:r>
            <a:r>
              <a:rPr lang="en-US" sz="2000" dirty="0"/>
              <a:t> </a:t>
            </a:r>
            <a:r>
              <a:rPr lang="en-US" sz="2000" dirty="0" err="1"/>
              <a:t>là</a:t>
            </a:r>
            <a:r>
              <a:rPr lang="en-US" sz="2000" dirty="0"/>
              <a:t> </a:t>
            </a:r>
            <a:r>
              <a:rPr lang="en-US" sz="2000" dirty="0" err="1"/>
              <a:t>một</a:t>
            </a:r>
            <a:r>
              <a:rPr lang="en-US" sz="2000" dirty="0"/>
              <a:t> </a:t>
            </a:r>
            <a:r>
              <a:rPr lang="en-US" sz="2000" dirty="0" err="1"/>
              <a:t>trong</a:t>
            </a:r>
            <a:r>
              <a:rPr lang="en-US" sz="2000" dirty="0"/>
              <a:t> </a:t>
            </a:r>
            <a:r>
              <a:rPr lang="en-US" sz="2000" dirty="0" err="1"/>
              <a:t>những</a:t>
            </a:r>
            <a:r>
              <a:rPr lang="en-US" sz="2000" dirty="0"/>
              <a:t> </a:t>
            </a:r>
            <a:r>
              <a:rPr lang="en-US" sz="2000" dirty="0" err="1"/>
              <a:t>bí</a:t>
            </a:r>
            <a:r>
              <a:rPr lang="en-US" sz="2000" dirty="0"/>
              <a:t> </a:t>
            </a:r>
            <a:r>
              <a:rPr lang="en-US" sz="2000" dirty="0" err="1"/>
              <a:t>ẩn</a:t>
            </a:r>
            <a:r>
              <a:rPr lang="en-US" sz="2000" dirty="0"/>
              <a:t> </a:t>
            </a:r>
            <a:r>
              <a:rPr lang="en-US" sz="2000" dirty="0" err="1"/>
              <a:t>kỳ</a:t>
            </a:r>
            <a:r>
              <a:rPr lang="en-US" sz="2000" dirty="0"/>
              <a:t> </a:t>
            </a:r>
            <a:r>
              <a:rPr lang="en-US" sz="2000" dirty="0" err="1"/>
              <a:t>diệu</a:t>
            </a:r>
            <a:r>
              <a:rPr lang="en-US" sz="2000" dirty="0"/>
              <a:t> </a:t>
            </a:r>
            <a:r>
              <a:rPr lang="en-US" sz="2000" dirty="0" err="1"/>
              <a:t>của</a:t>
            </a:r>
            <a:r>
              <a:rPr lang="en-US" sz="2000" dirty="0"/>
              <a:t> </a:t>
            </a:r>
            <a:r>
              <a:rPr lang="en-US" sz="2000" dirty="0" err="1"/>
              <a:t>cuộc</a:t>
            </a:r>
            <a:r>
              <a:rPr lang="en-US" sz="2000" dirty="0"/>
              <a:t> </a:t>
            </a:r>
            <a:r>
              <a:rPr lang="en-US" sz="2000" dirty="0" err="1"/>
              <a:t>sống</a:t>
            </a:r>
            <a:r>
              <a:rPr lang="en-US" sz="2000" dirty="0"/>
              <a:t>. </a:t>
            </a:r>
            <a:r>
              <a:rPr lang="en-US" sz="2000" dirty="0" err="1"/>
              <a:t>Nhưng</a:t>
            </a:r>
            <a:r>
              <a:rPr lang="en-US" sz="2000" dirty="0"/>
              <a:t> </a:t>
            </a:r>
            <a:r>
              <a:rPr lang="en-US" sz="2000" dirty="0" err="1"/>
              <a:t>việc</a:t>
            </a:r>
            <a:r>
              <a:rPr lang="en-US" sz="2000" dirty="0"/>
              <a:t> </a:t>
            </a:r>
            <a:r>
              <a:rPr lang="en-US" sz="2000" dirty="0" err="1"/>
              <a:t>tìm</a:t>
            </a:r>
            <a:r>
              <a:rPr lang="en-US" sz="2000" dirty="0"/>
              <a:t> </a:t>
            </a:r>
            <a:r>
              <a:rPr lang="en-US" sz="2000" dirty="0" err="1"/>
              <a:t>đến</a:t>
            </a:r>
            <a:r>
              <a:rPr lang="en-US" sz="2000" dirty="0"/>
              <a:t> </a:t>
            </a:r>
            <a:r>
              <a:rPr lang="en-US" sz="2000" dirty="0" err="1"/>
              <a:t>gái</a:t>
            </a:r>
            <a:r>
              <a:rPr lang="en-US" sz="2000" dirty="0"/>
              <a:t> </a:t>
            </a:r>
            <a:r>
              <a:rPr lang="en-US" sz="2000" dirty="0" err="1"/>
              <a:t>mại</a:t>
            </a:r>
            <a:r>
              <a:rPr lang="en-US" sz="2000" dirty="0"/>
              <a:t> </a:t>
            </a:r>
            <a:r>
              <a:rPr lang="en-US" sz="2000" dirty="0" err="1"/>
              <a:t>dâm</a:t>
            </a:r>
            <a:r>
              <a:rPr lang="en-US" sz="2000" dirty="0"/>
              <a:t> </a:t>
            </a:r>
            <a:r>
              <a:rPr lang="en-US" sz="2000" dirty="0" err="1"/>
              <a:t>đó</a:t>
            </a:r>
            <a:r>
              <a:rPr lang="en-US" sz="2000" dirty="0"/>
              <a:t> </a:t>
            </a:r>
            <a:r>
              <a:rPr lang="en-US" sz="2000" dirty="0" err="1"/>
              <a:t>không</a:t>
            </a:r>
            <a:r>
              <a:rPr lang="en-US" sz="2000" dirty="0"/>
              <a:t> </a:t>
            </a:r>
            <a:r>
              <a:rPr lang="en-US" sz="2000" dirty="0" err="1"/>
              <a:t>còn</a:t>
            </a:r>
            <a:r>
              <a:rPr lang="en-US" sz="2000" dirty="0"/>
              <a:t> </a:t>
            </a:r>
            <a:r>
              <a:rPr lang="en-US" sz="2000" dirty="0" err="1"/>
              <a:t>là</a:t>
            </a:r>
            <a:r>
              <a:rPr lang="en-US" sz="2000" dirty="0"/>
              <a:t> </a:t>
            </a:r>
            <a:r>
              <a:rPr lang="en-US" sz="2000" dirty="0" err="1"/>
              <a:t>điều</a:t>
            </a:r>
            <a:r>
              <a:rPr lang="en-US" sz="2000" dirty="0"/>
              <a:t> </a:t>
            </a:r>
            <a:r>
              <a:rPr lang="en-US" sz="2000" dirty="0" err="1"/>
              <a:t>kỳ</a:t>
            </a:r>
            <a:r>
              <a:rPr lang="en-US" sz="2000" dirty="0"/>
              <a:t> </a:t>
            </a:r>
            <a:r>
              <a:rPr lang="en-US" sz="2000" dirty="0" err="1"/>
              <a:t>diệu</a:t>
            </a:r>
            <a:r>
              <a:rPr lang="en-US" sz="2000" dirty="0"/>
              <a:t> </a:t>
            </a:r>
            <a:r>
              <a:rPr lang="en-US" sz="2000" dirty="0" err="1"/>
              <a:t>nữa</a:t>
            </a:r>
            <a:r>
              <a:rPr lang="en-US" sz="2000" dirty="0"/>
              <a:t>. </a:t>
            </a:r>
            <a:r>
              <a:rPr lang="en-US" sz="2000" dirty="0" err="1"/>
              <a:t>Về</a:t>
            </a:r>
            <a:r>
              <a:rPr lang="en-US" sz="2000" dirty="0"/>
              <a:t> </a:t>
            </a:r>
            <a:r>
              <a:rPr lang="en-US" sz="2000" dirty="0" err="1"/>
              <a:t>mặt</a:t>
            </a:r>
            <a:r>
              <a:rPr lang="en-US" sz="2000" dirty="0"/>
              <a:t> </a:t>
            </a:r>
            <a:r>
              <a:rPr lang="en-US" sz="2000" dirty="0" err="1"/>
              <a:t>thể</a:t>
            </a:r>
            <a:r>
              <a:rPr lang="en-US" sz="2000" dirty="0"/>
              <a:t> </a:t>
            </a:r>
            <a:r>
              <a:rPr lang="en-US" sz="2000" dirty="0" err="1"/>
              <a:t>xác</a:t>
            </a:r>
            <a:r>
              <a:rPr lang="en-US" sz="2000" dirty="0"/>
              <a:t> </a:t>
            </a:r>
            <a:r>
              <a:rPr lang="en-US" sz="2000" dirty="0" err="1"/>
              <a:t>thì</a:t>
            </a:r>
            <a:r>
              <a:rPr lang="en-US" sz="2000" dirty="0"/>
              <a:t> </a:t>
            </a:r>
            <a:r>
              <a:rPr lang="en-US" sz="2000" dirty="0" err="1"/>
              <a:t>giống</a:t>
            </a:r>
            <a:r>
              <a:rPr lang="en-US" sz="2000" dirty="0"/>
              <a:t> </a:t>
            </a:r>
            <a:r>
              <a:rPr lang="en-US" sz="2000" dirty="0" err="1"/>
              <a:t>nhau</a:t>
            </a:r>
            <a:r>
              <a:rPr lang="en-US" sz="2000" dirty="0"/>
              <a:t>  </a:t>
            </a:r>
            <a:r>
              <a:rPr lang="en-US" sz="2000" dirty="0" err="1"/>
              <a:t>nhưng</a:t>
            </a:r>
            <a:r>
              <a:rPr lang="en-US" sz="2000" dirty="0"/>
              <a:t> </a:t>
            </a:r>
            <a:r>
              <a:rPr lang="en-US" sz="2000" dirty="0" err="1"/>
              <a:t>hoàn</a:t>
            </a:r>
            <a:r>
              <a:rPr lang="en-US" sz="2000" dirty="0"/>
              <a:t> </a:t>
            </a:r>
            <a:r>
              <a:rPr lang="en-US" sz="2000" dirty="0" err="1"/>
              <a:t>toàn</a:t>
            </a:r>
            <a:r>
              <a:rPr lang="en-US" sz="2000" dirty="0"/>
              <a:t> </a:t>
            </a:r>
            <a:r>
              <a:rPr lang="en-US" sz="2000" dirty="0" err="1"/>
              <a:t>khác</a:t>
            </a:r>
            <a:r>
              <a:rPr lang="en-US" sz="2000" dirty="0"/>
              <a:t> </a:t>
            </a:r>
            <a:r>
              <a:rPr lang="en-US" sz="2000" dirty="0" err="1"/>
              <a:t>nhau</a:t>
            </a:r>
            <a:r>
              <a:rPr lang="en-US" sz="2000" dirty="0"/>
              <a:t> </a:t>
            </a:r>
            <a:r>
              <a:rPr lang="en-US" sz="2000" dirty="0" err="1"/>
              <a:t>về</a:t>
            </a:r>
            <a:r>
              <a:rPr lang="en-US" sz="2000" dirty="0"/>
              <a:t> </a:t>
            </a:r>
            <a:r>
              <a:rPr lang="en-US" sz="2000" dirty="0" err="1"/>
              <a:t>tinh</a:t>
            </a:r>
            <a:r>
              <a:rPr lang="en-US" sz="2000" dirty="0"/>
              <a:t> </a:t>
            </a:r>
            <a:r>
              <a:rPr lang="en-US" sz="2000" dirty="0" err="1"/>
              <a:t>thần</a:t>
            </a:r>
            <a:r>
              <a:rPr lang="en-US" sz="2000" dirty="0"/>
              <a:t>. </a:t>
            </a:r>
            <a:r>
              <a:rPr lang="en-US" sz="2000" dirty="0" err="1"/>
              <a:t>Mại</a:t>
            </a:r>
            <a:r>
              <a:rPr lang="en-US" sz="2000" dirty="0"/>
              <a:t> </a:t>
            </a:r>
            <a:r>
              <a:rPr lang="en-US" sz="2000" dirty="0" err="1"/>
              <a:t>dâm</a:t>
            </a:r>
            <a:r>
              <a:rPr lang="en-US" sz="2000" dirty="0"/>
              <a:t> </a:t>
            </a:r>
            <a:r>
              <a:rPr lang="en-US" sz="2000" dirty="0" err="1"/>
              <a:t>là</a:t>
            </a:r>
            <a:r>
              <a:rPr lang="en-US" sz="2000" dirty="0"/>
              <a:t> </a:t>
            </a:r>
            <a:r>
              <a:rPr lang="en-US" sz="2000" dirty="0" err="1"/>
              <a:t>một</a:t>
            </a:r>
            <a:r>
              <a:rPr lang="en-US" sz="2000" dirty="0"/>
              <a:t> </a:t>
            </a:r>
            <a:r>
              <a:rPr lang="en-US" sz="2000" dirty="0" err="1"/>
              <a:t>hiện</a:t>
            </a:r>
            <a:r>
              <a:rPr lang="en-US" sz="2000" dirty="0"/>
              <a:t> </a:t>
            </a:r>
            <a:r>
              <a:rPr lang="en-US" sz="2000" dirty="0" err="1"/>
              <a:t>tượng</a:t>
            </a:r>
            <a:r>
              <a:rPr lang="en-US" sz="2000" dirty="0"/>
              <a:t> </a:t>
            </a:r>
            <a:r>
              <a:rPr lang="en-US" sz="2000" dirty="0" err="1"/>
              <a:t>xấu</a:t>
            </a:r>
            <a:r>
              <a:rPr lang="en-US" sz="2000" dirty="0"/>
              <a:t> </a:t>
            </a:r>
            <a:r>
              <a:rPr lang="en-US" sz="2000" dirty="0" err="1"/>
              <a:t>xí</a:t>
            </a:r>
            <a:r>
              <a:rPr lang="en-US" sz="2000" dirty="0"/>
              <a:t>: </a:t>
            </a:r>
            <a:r>
              <a:rPr lang="en-US" sz="2000" dirty="0" err="1"/>
              <a:t>Người</a:t>
            </a:r>
            <a:r>
              <a:rPr lang="en-US" sz="2000" dirty="0"/>
              <a:t> </a:t>
            </a:r>
            <a:r>
              <a:rPr lang="en-US" sz="2000" dirty="0" err="1"/>
              <a:t>yêu</a:t>
            </a:r>
            <a:r>
              <a:rPr lang="en-US" sz="2000" dirty="0"/>
              <a:t> </a:t>
            </a:r>
            <a:r>
              <a:rPr lang="en-US" sz="2000" dirty="0" err="1"/>
              <a:t>thương</a:t>
            </a:r>
            <a:r>
              <a:rPr lang="en-US" sz="2000" dirty="0"/>
              <a:t> </a:t>
            </a:r>
            <a:r>
              <a:rPr lang="en-US" sz="2000" dirty="0" err="1"/>
              <a:t>của</a:t>
            </a:r>
            <a:r>
              <a:rPr lang="en-US" sz="2000" dirty="0"/>
              <a:t> </a:t>
            </a:r>
            <a:r>
              <a:rPr lang="en-US" sz="2000" dirty="0" err="1"/>
              <a:t>bạn</a:t>
            </a:r>
            <a:r>
              <a:rPr lang="en-US" sz="2000" dirty="0"/>
              <a:t> </a:t>
            </a:r>
            <a:r>
              <a:rPr lang="en-US" sz="2000" dirty="0" err="1"/>
              <a:t>phải</a:t>
            </a:r>
            <a:r>
              <a:rPr lang="en-US" sz="2000" dirty="0"/>
              <a:t> </a:t>
            </a:r>
            <a:r>
              <a:rPr lang="en-US" sz="2000" dirty="0" err="1"/>
              <a:t>là</a:t>
            </a:r>
            <a:r>
              <a:rPr lang="en-US" sz="2000" dirty="0"/>
              <a:t> </a:t>
            </a:r>
            <a:r>
              <a:rPr lang="en-US" sz="2000" dirty="0" err="1"/>
              <a:t>thứ</a:t>
            </a:r>
            <a:r>
              <a:rPr lang="en-US" sz="2000" dirty="0"/>
              <a:t> </a:t>
            </a:r>
            <a:r>
              <a:rPr lang="en-US" sz="2000" dirty="0" err="1"/>
              <a:t>gì</a:t>
            </a:r>
            <a:r>
              <a:rPr lang="en-US" sz="2000" dirty="0"/>
              <a:t> </a:t>
            </a:r>
            <a:r>
              <a:rPr lang="en-US" sz="2000" dirty="0" err="1"/>
              <a:t>đó</a:t>
            </a:r>
            <a:r>
              <a:rPr lang="en-US" sz="2000" dirty="0"/>
              <a:t> </a:t>
            </a:r>
            <a:r>
              <a:rPr lang="en-US" sz="2000" dirty="0" err="1"/>
              <a:t>thiêng</a:t>
            </a:r>
            <a:r>
              <a:rPr lang="en-US" sz="2000" dirty="0"/>
              <a:t> </a:t>
            </a:r>
            <a:r>
              <a:rPr lang="en-US" sz="2000" dirty="0" err="1"/>
              <a:t>liêng</a:t>
            </a:r>
            <a:r>
              <a:rPr lang="en-US" sz="2000" dirty="0"/>
              <a:t>” </a:t>
            </a:r>
          </a:p>
          <a:p>
            <a:r>
              <a:rPr lang="en-US" sz="1600" dirty="0">
                <a:solidFill>
                  <a:srgbClr val="FF0000"/>
                </a:solidFill>
              </a:rPr>
              <a:t>Osho, </a:t>
            </a:r>
            <a:r>
              <a:rPr lang="en-US" sz="1600" dirty="0" err="1">
                <a:solidFill>
                  <a:srgbClr val="FF0000"/>
                </a:solidFill>
              </a:rPr>
              <a:t>Trò</a:t>
            </a:r>
            <a:r>
              <a:rPr lang="en-US" sz="1600" dirty="0">
                <a:solidFill>
                  <a:srgbClr val="FF0000"/>
                </a:solidFill>
              </a:rPr>
              <a:t> </a:t>
            </a:r>
            <a:r>
              <a:rPr lang="en-US" sz="1600" dirty="0" err="1">
                <a:solidFill>
                  <a:srgbClr val="FF0000"/>
                </a:solidFill>
              </a:rPr>
              <a:t>chuyện</a:t>
            </a:r>
            <a:r>
              <a:rPr lang="en-US" sz="1600" dirty="0">
                <a:solidFill>
                  <a:srgbClr val="FF0000"/>
                </a:solidFill>
              </a:rPr>
              <a:t> </a:t>
            </a:r>
            <a:r>
              <a:rPr lang="en-US" sz="1600" dirty="0" err="1">
                <a:solidFill>
                  <a:srgbClr val="FF0000"/>
                </a:solidFill>
              </a:rPr>
              <a:t>với</a:t>
            </a:r>
            <a:r>
              <a:rPr lang="en-US" sz="1600" dirty="0">
                <a:solidFill>
                  <a:srgbClr val="FF0000"/>
                </a:solidFill>
              </a:rPr>
              <a:t> </a:t>
            </a:r>
            <a:r>
              <a:rPr lang="en-US" sz="1600" dirty="0" err="1">
                <a:solidFill>
                  <a:srgbClr val="FF0000"/>
                </a:solidFill>
              </a:rPr>
              <a:t>vĩ</a:t>
            </a:r>
            <a:r>
              <a:rPr lang="en-US" sz="1600" dirty="0">
                <a:solidFill>
                  <a:srgbClr val="FF0000"/>
                </a:solidFill>
              </a:rPr>
              <a:t> </a:t>
            </a:r>
            <a:r>
              <a:rPr lang="en-US" sz="1600" dirty="0" err="1">
                <a:solidFill>
                  <a:srgbClr val="FF0000"/>
                </a:solidFill>
              </a:rPr>
              <a:t>nhân</a:t>
            </a:r>
            <a:r>
              <a:rPr lang="en-US" sz="1600" dirty="0">
                <a:solidFill>
                  <a:srgbClr val="FF0000"/>
                </a:solidFill>
              </a:rPr>
              <a:t>, NXB </a:t>
            </a:r>
            <a:r>
              <a:rPr lang="en-US" sz="1600" dirty="0" err="1">
                <a:solidFill>
                  <a:srgbClr val="FF0000"/>
                </a:solidFill>
              </a:rPr>
              <a:t>Văn</a:t>
            </a:r>
            <a:r>
              <a:rPr lang="en-US" sz="1600" dirty="0">
                <a:solidFill>
                  <a:srgbClr val="FF0000"/>
                </a:solidFill>
              </a:rPr>
              <a:t> </a:t>
            </a:r>
            <a:r>
              <a:rPr lang="en-US" sz="1600" dirty="0" err="1">
                <a:solidFill>
                  <a:srgbClr val="FF0000"/>
                </a:solidFill>
              </a:rPr>
              <a:t>hóa-Văn</a:t>
            </a:r>
            <a:r>
              <a:rPr lang="en-US" sz="1600" dirty="0">
                <a:solidFill>
                  <a:srgbClr val="FF0000"/>
                </a:solidFill>
              </a:rPr>
              <a:t> </a:t>
            </a:r>
            <a:r>
              <a:rPr lang="en-US" sz="1600" dirty="0" err="1">
                <a:solidFill>
                  <a:srgbClr val="FF0000"/>
                </a:solidFill>
              </a:rPr>
              <a:t>nghệ</a:t>
            </a:r>
            <a:r>
              <a:rPr lang="en-US" sz="1600" dirty="0">
                <a:solidFill>
                  <a:srgbClr val="FF0000"/>
                </a:solidFill>
              </a:rPr>
              <a:t> TP.HCM 2020, tr 333</a:t>
            </a:r>
          </a:p>
        </p:txBody>
      </p:sp>
      <p:pic>
        <p:nvPicPr>
          <p:cNvPr id="4" name="Picture 3">
            <a:extLst>
              <a:ext uri="{FF2B5EF4-FFF2-40B4-BE49-F238E27FC236}">
                <a16:creationId xmlns="" xmlns:a16="http://schemas.microsoft.com/office/drawing/2014/main" id="{3AFA666D-59B8-4C9E-98C2-671901583619}"/>
              </a:ext>
            </a:extLst>
          </p:cNvPr>
          <p:cNvPicPr>
            <a:picLocks noChangeAspect="1"/>
          </p:cNvPicPr>
          <p:nvPr/>
        </p:nvPicPr>
        <p:blipFill>
          <a:blip r:embed="rId4"/>
          <a:stretch>
            <a:fillRect/>
          </a:stretch>
        </p:blipFill>
        <p:spPr>
          <a:xfrm>
            <a:off x="1190625" y="3095208"/>
            <a:ext cx="2105026" cy="2591218"/>
          </a:xfrm>
          <a:prstGeom prst="rect">
            <a:avLst/>
          </a:prstGeom>
        </p:spPr>
      </p:pic>
    </p:spTree>
    <p:extLst>
      <p:ext uri="{BB962C8B-B14F-4D97-AF65-F5344CB8AC3E}">
        <p14:creationId xmlns:p14="http://schemas.microsoft.com/office/powerpoint/2010/main" val="129287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871721"/>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800" dirty="0">
              <a:latin typeface="Arial" panose="020B0604020202020204" pitchFamily="34" charset="0"/>
              <a:cs typeface="Arial" panose="020B0604020202020204" pitchFamily="34" charset="0"/>
            </a:endParaRPr>
          </a:p>
        </p:txBody>
      </p:sp>
      <p:pic>
        <p:nvPicPr>
          <p:cNvPr id="8" name="Picture 8">
            <a:extLst>
              <a:ext uri="{FF2B5EF4-FFF2-40B4-BE49-F238E27FC236}">
                <a16:creationId xmlns="" xmlns:a16="http://schemas.microsoft.com/office/drawing/2014/main" id="{595129BA-51C7-454E-980F-3900773C6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825828"/>
            <a:ext cx="4886325" cy="343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3062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1100137" y="1776260"/>
            <a:ext cx="9991725" cy="954107"/>
          </a:xfrm>
          <a:prstGeom prst="rect">
            <a:avLst/>
          </a:prstGeom>
          <a:noFill/>
        </p:spPr>
        <p:txBody>
          <a:bodyPr wrap="square" rtlCol="0">
            <a:spAutoFit/>
          </a:bodyPr>
          <a:lstStyle/>
          <a:p>
            <a:pPr algn="just"/>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Quy</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định</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pháp</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luật</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về</a:t>
            </a:r>
            <a:r>
              <a:rPr lang="en-US" sz="2800" b="1" i="1" spc="-3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latin typeface="Arial" panose="020B0604020202020204" pitchFamily="34" charset="0"/>
                <a:ea typeface="Calibri" panose="020F0502020204030204" pitchFamily="34" charset="0"/>
                <a:cs typeface="Arial" panose="020B0604020202020204" pitchFamily="34" charset="0"/>
              </a:rPr>
              <a:t>các</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tội</a:t>
            </a:r>
            <a:r>
              <a:rPr lang="en-US"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spc="-3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phạm</a:t>
            </a:r>
            <a:r>
              <a:rPr lang="vi-VN" sz="2800" b="1" i="1" spc="-30" dirty="0">
                <a:solidFill>
                  <a:srgbClr val="000000"/>
                </a:solidFill>
                <a:effectLst/>
                <a:latin typeface="Arial" panose="020B0604020202020204" pitchFamily="34" charset="0"/>
                <a:ea typeface="Calibri" panose="020F0502020204030204" pitchFamily="34" charset="0"/>
                <a:cs typeface="Arial" panose="020B0604020202020204" pitchFamily="34" charset="0"/>
              </a:rPr>
              <a:t>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2" name="Oval 1">
            <a:extLst>
              <a:ext uri="{FF2B5EF4-FFF2-40B4-BE49-F238E27FC236}">
                <a16:creationId xmlns="" xmlns:a16="http://schemas.microsoft.com/office/drawing/2014/main" id="{2B443FE7-FECD-4F70-ADAB-B6446331C4B4}"/>
              </a:ext>
            </a:extLst>
          </p:cNvPr>
          <p:cNvSpPr/>
          <p:nvPr/>
        </p:nvSpPr>
        <p:spPr>
          <a:xfrm>
            <a:off x="4181475" y="3105150"/>
            <a:ext cx="3362325" cy="21717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4B2152DB-65DA-46C3-AAD7-FAF1B807DDFB}"/>
              </a:ext>
            </a:extLst>
          </p:cNvPr>
          <p:cNvSpPr txBox="1"/>
          <p:nvPr/>
        </p:nvSpPr>
        <p:spPr>
          <a:xfrm>
            <a:off x="4357687" y="3429000"/>
            <a:ext cx="3009900" cy="1938992"/>
          </a:xfrm>
          <a:prstGeom prst="rect">
            <a:avLst/>
          </a:prstGeom>
          <a:noFill/>
        </p:spPr>
        <p:txBody>
          <a:bodyPr wrap="square" rtlCol="0">
            <a:spAutoFit/>
          </a:bodyPr>
          <a:lstStyle/>
          <a:p>
            <a:pPr algn="ctr"/>
            <a:r>
              <a:rPr lang="vi-VN" sz="24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2.2</a:t>
            </a:r>
            <a:r>
              <a:rPr lang="en-US" sz="24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.2</a:t>
            </a:r>
            <a:r>
              <a:rPr lang="vi-VN" sz="24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 Nhóm các tội phạm khác xâm phạm danh dự, nhân phẩm của người khác</a:t>
            </a:r>
            <a:endParaRPr lang="en-US" sz="2400" dirty="0">
              <a:solidFill>
                <a:schemeClr val="bg1"/>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 xmlns:a16="http://schemas.microsoft.com/office/drawing/2014/main" id="{BE52FDF7-2BB3-432C-9036-61C0E15D53AE}"/>
              </a:ext>
            </a:extLst>
          </p:cNvPr>
          <p:cNvSpPr/>
          <p:nvPr/>
        </p:nvSpPr>
        <p:spPr>
          <a:xfrm>
            <a:off x="385762" y="2777218"/>
            <a:ext cx="3852208" cy="70794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EEC13255-FB7A-4A62-9256-4E51E36C274C}"/>
              </a:ext>
            </a:extLst>
          </p:cNvPr>
          <p:cNvSpPr/>
          <p:nvPr/>
        </p:nvSpPr>
        <p:spPr>
          <a:xfrm>
            <a:off x="5753102" y="5395733"/>
            <a:ext cx="5516848" cy="70794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90BE48F6-FD4B-46E5-9A9E-02468E08A7CA}"/>
              </a:ext>
            </a:extLst>
          </p:cNvPr>
          <p:cNvSpPr/>
          <p:nvPr/>
        </p:nvSpPr>
        <p:spPr>
          <a:xfrm>
            <a:off x="7210424" y="2439916"/>
            <a:ext cx="3462339" cy="9541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54CBF831-8203-4C04-B397-0F5F13DE30B2}"/>
              </a:ext>
            </a:extLst>
          </p:cNvPr>
          <p:cNvSpPr/>
          <p:nvPr/>
        </p:nvSpPr>
        <p:spPr>
          <a:xfrm>
            <a:off x="300040" y="5293170"/>
            <a:ext cx="4843460" cy="9541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83BF5D69-FE0F-44DE-8C1C-F7DEF86CE9B1}"/>
              </a:ext>
            </a:extLst>
          </p:cNvPr>
          <p:cNvSpPr/>
          <p:nvPr/>
        </p:nvSpPr>
        <p:spPr>
          <a:xfrm>
            <a:off x="495300" y="3619500"/>
            <a:ext cx="3590925" cy="79057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73B04235-5E8E-456A-952F-17237499E91D}"/>
              </a:ext>
            </a:extLst>
          </p:cNvPr>
          <p:cNvSpPr/>
          <p:nvPr/>
        </p:nvSpPr>
        <p:spPr>
          <a:xfrm>
            <a:off x="7720012" y="4398496"/>
            <a:ext cx="3466487" cy="79057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One Rounded and One Snipped 15">
            <a:extLst>
              <a:ext uri="{FF2B5EF4-FFF2-40B4-BE49-F238E27FC236}">
                <a16:creationId xmlns="" xmlns:a16="http://schemas.microsoft.com/office/drawing/2014/main" id="{8D9022B4-7417-4CA2-82D0-57F05FFE1A16}"/>
              </a:ext>
            </a:extLst>
          </p:cNvPr>
          <p:cNvSpPr/>
          <p:nvPr/>
        </p:nvSpPr>
        <p:spPr>
          <a:xfrm>
            <a:off x="419100" y="4495800"/>
            <a:ext cx="3503591" cy="707946"/>
          </a:xfrm>
          <a:prstGeom prst="snip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One Rounded and One Snipped 16">
            <a:extLst>
              <a:ext uri="{FF2B5EF4-FFF2-40B4-BE49-F238E27FC236}">
                <a16:creationId xmlns="" xmlns:a16="http://schemas.microsoft.com/office/drawing/2014/main" id="{D679C683-88CE-472F-9F8A-D1A6739EF8CC}"/>
              </a:ext>
            </a:extLst>
          </p:cNvPr>
          <p:cNvSpPr/>
          <p:nvPr/>
        </p:nvSpPr>
        <p:spPr>
          <a:xfrm>
            <a:off x="7848600" y="3485165"/>
            <a:ext cx="3829050" cy="707946"/>
          </a:xfrm>
          <a:prstGeom prst="snip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DECF9168-A49A-41F1-A872-A440FE179F1E}"/>
              </a:ext>
            </a:extLst>
          </p:cNvPr>
          <p:cNvSpPr txBox="1"/>
          <p:nvPr/>
        </p:nvSpPr>
        <p:spPr>
          <a:xfrm>
            <a:off x="7296014" y="2494672"/>
            <a:ext cx="3452812" cy="830997"/>
          </a:xfrm>
          <a:prstGeom prst="rect">
            <a:avLst/>
          </a:prstGeom>
          <a:noFill/>
        </p:spPr>
        <p:txBody>
          <a:bodyPr wrap="square" rtlCol="0">
            <a:spAutoFit/>
          </a:bodyPr>
          <a:lstStyle/>
          <a:p>
            <a:r>
              <a:rPr lang="vi-VN" sz="2400" dirty="0">
                <a:solidFill>
                  <a:srgbClr val="002060"/>
                </a:solidFill>
                <a:effectLst/>
                <a:latin typeface="Arial" panose="020B0604020202020204" pitchFamily="34" charset="0"/>
                <a:ea typeface="Calibri" panose="020F0502020204030204" pitchFamily="34" charset="0"/>
                <a:cs typeface="Arial" panose="020B0604020202020204" pitchFamily="34" charset="0"/>
              </a:rPr>
              <a:t>Tội lây truyền HIV cho người khác (Điều 148)</a:t>
            </a:r>
            <a:endParaRPr lang="en-US" sz="2400" dirty="0">
              <a:solidFill>
                <a:srgbClr val="00206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 xmlns:a16="http://schemas.microsoft.com/office/drawing/2014/main" id="{8420B790-FADE-451F-B51C-94804DF25037}"/>
              </a:ext>
            </a:extLst>
          </p:cNvPr>
          <p:cNvSpPr txBox="1"/>
          <p:nvPr/>
        </p:nvSpPr>
        <p:spPr>
          <a:xfrm>
            <a:off x="7848601" y="3432964"/>
            <a:ext cx="3714750" cy="830997"/>
          </a:xfrm>
          <a:prstGeom prst="rect">
            <a:avLst/>
          </a:prstGeom>
          <a:noFill/>
        </p:spPr>
        <p:txBody>
          <a:bodyPr wrap="square" rtlCol="0">
            <a:spAutoFit/>
          </a:bodyPr>
          <a:lstStyle/>
          <a:p>
            <a:pPr algn="ctr"/>
            <a:r>
              <a:rPr lang="vi-VN" sz="2400">
                <a:solidFill>
                  <a:srgbClr val="000000"/>
                </a:solidFill>
                <a:effectLst/>
                <a:ea typeface="Calibri" panose="020F0502020204030204" pitchFamily="34" charset="0"/>
              </a:rPr>
              <a:t>Tội cố ý truyền HIV cho người khác (Điều 149)</a:t>
            </a:r>
            <a:endParaRPr lang="en-US" sz="2400" dirty="0"/>
          </a:p>
        </p:txBody>
      </p:sp>
      <p:sp>
        <p:nvSpPr>
          <p:cNvPr id="20" name="TextBox 19">
            <a:extLst>
              <a:ext uri="{FF2B5EF4-FFF2-40B4-BE49-F238E27FC236}">
                <a16:creationId xmlns="" xmlns:a16="http://schemas.microsoft.com/office/drawing/2014/main" id="{39A4E7FB-1AA8-4501-B980-665DE6DCFAD3}"/>
              </a:ext>
            </a:extLst>
          </p:cNvPr>
          <p:cNvSpPr txBox="1"/>
          <p:nvPr/>
        </p:nvSpPr>
        <p:spPr>
          <a:xfrm>
            <a:off x="7720012" y="4380287"/>
            <a:ext cx="3342357" cy="830997"/>
          </a:xfrm>
          <a:prstGeom prst="rect">
            <a:avLst/>
          </a:prstGeom>
          <a:noFill/>
        </p:spPr>
        <p:txBody>
          <a:bodyPr wrap="square" rtlCol="0">
            <a:spAutoFit/>
          </a:bodyPr>
          <a:lstStyle/>
          <a:p>
            <a:pPr algn="ctr"/>
            <a:r>
              <a:rPr lang="vi-VN"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Tội mua bán người </a:t>
            </a: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vi-VN"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(Điều 150)</a:t>
            </a:r>
            <a:endParaRPr lang="en-US" sz="24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 xmlns:a16="http://schemas.microsoft.com/office/drawing/2014/main" id="{BFE744FB-D5FE-4D3E-AB6A-E6BA317747C0}"/>
              </a:ext>
            </a:extLst>
          </p:cNvPr>
          <p:cNvSpPr txBox="1"/>
          <p:nvPr/>
        </p:nvSpPr>
        <p:spPr>
          <a:xfrm>
            <a:off x="5753102" y="5334207"/>
            <a:ext cx="5516848" cy="830997"/>
          </a:xfrm>
          <a:prstGeom prst="rect">
            <a:avLst/>
          </a:prstGeom>
          <a:noFill/>
        </p:spPr>
        <p:txBody>
          <a:bodyPr wrap="square" rtlCol="0">
            <a:spAutoFit/>
          </a:bodyPr>
          <a:lstStyle/>
          <a:p>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Tội mua bán người dưới 16 tuổi (Điều 151)</a:t>
            </a:r>
            <a:endParaRPr lang="en-US"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 xmlns:a16="http://schemas.microsoft.com/office/drawing/2014/main" id="{CE7E946C-E85F-41D2-95C5-B7C32A442621}"/>
              </a:ext>
            </a:extLst>
          </p:cNvPr>
          <p:cNvSpPr txBox="1"/>
          <p:nvPr/>
        </p:nvSpPr>
        <p:spPr>
          <a:xfrm>
            <a:off x="604838" y="2702834"/>
            <a:ext cx="3651753" cy="830997"/>
          </a:xfrm>
          <a:prstGeom prst="rect">
            <a:avLst/>
          </a:prstGeom>
          <a:noFill/>
        </p:spPr>
        <p:txBody>
          <a:bodyPr wrap="square" rtlCol="0">
            <a:spAutoFit/>
          </a:bodyPr>
          <a:lstStyle/>
          <a:p>
            <a:pPr algn="ctr"/>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Tội đánh tráo người dưới 01 tuổi (Điều 152)</a:t>
            </a:r>
            <a:endParaRPr lang="en-US" sz="24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 xmlns:a16="http://schemas.microsoft.com/office/drawing/2014/main" id="{F10BDDE9-20DA-4616-BEF0-15D4762B9BDA}"/>
              </a:ext>
            </a:extLst>
          </p:cNvPr>
          <p:cNvSpPr txBox="1"/>
          <p:nvPr/>
        </p:nvSpPr>
        <p:spPr>
          <a:xfrm>
            <a:off x="628649" y="3580359"/>
            <a:ext cx="3400425" cy="830997"/>
          </a:xfrm>
          <a:prstGeom prst="rect">
            <a:avLst/>
          </a:prstGeom>
          <a:noFill/>
        </p:spPr>
        <p:txBody>
          <a:bodyPr wrap="square" rtlCol="0">
            <a:spAutoFit/>
          </a:bodyPr>
          <a:lstStyle/>
          <a:p>
            <a:pPr algn="ctr"/>
            <a:r>
              <a:rPr lang="vi-VN" sz="2400">
                <a:solidFill>
                  <a:schemeClr val="bg1"/>
                </a:solidFill>
                <a:effectLst/>
                <a:latin typeface="Arial" panose="020B0604020202020204" pitchFamily="34" charset="0"/>
                <a:ea typeface="Calibri" panose="020F0502020204030204" pitchFamily="34" charset="0"/>
                <a:cs typeface="Arial" panose="020B0604020202020204" pitchFamily="34" charset="0"/>
              </a:rPr>
              <a:t>Tội chiếm đoạt người dưới 16 tuổi (Điều 153)</a:t>
            </a:r>
            <a:endParaRPr lang="en-US" sz="24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9042FAF0-3761-4F27-AD3E-DAB271536BDF}"/>
              </a:ext>
            </a:extLst>
          </p:cNvPr>
          <p:cNvSpPr txBox="1"/>
          <p:nvPr/>
        </p:nvSpPr>
        <p:spPr>
          <a:xfrm>
            <a:off x="300040" y="5326769"/>
            <a:ext cx="4843459" cy="830997"/>
          </a:xfrm>
          <a:prstGeom prst="rect">
            <a:avLst/>
          </a:prstGeom>
          <a:noFill/>
        </p:spPr>
        <p:txBody>
          <a:bodyPr wrap="square" rtlCol="0">
            <a:spAutoFit/>
          </a:bodyPr>
          <a:lstStyle/>
          <a:p>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Tội mua bán, chiếm đoạt mô hoặc bộ phận cơ thể người (Điều 154)</a:t>
            </a:r>
            <a:endParaRPr lang="en-US" sz="24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 xmlns:a16="http://schemas.microsoft.com/office/drawing/2014/main" id="{1AF99B90-0FC1-4138-95E9-73FFBE33DC47}"/>
              </a:ext>
            </a:extLst>
          </p:cNvPr>
          <p:cNvSpPr txBox="1"/>
          <p:nvPr/>
        </p:nvSpPr>
        <p:spPr>
          <a:xfrm>
            <a:off x="495300" y="4419600"/>
            <a:ext cx="3372859" cy="830997"/>
          </a:xfrm>
          <a:prstGeom prst="rect">
            <a:avLst/>
          </a:prstGeom>
          <a:noFill/>
        </p:spPr>
        <p:txBody>
          <a:bodyPr wrap="square" rtlCol="0">
            <a:spAutoFit/>
          </a:bodyPr>
          <a:lstStyle/>
          <a:p>
            <a:pPr algn="ctr"/>
            <a:r>
              <a:rPr lang="vi-VN" sz="2400">
                <a:solidFill>
                  <a:srgbClr val="000000"/>
                </a:solidFill>
                <a:effectLst/>
                <a:ea typeface="Calibri" panose="020F0502020204030204" pitchFamily="34" charset="0"/>
              </a:rPr>
              <a:t>Tội làm nhục người khác (Điều 155)</a:t>
            </a:r>
            <a:endParaRPr lang="en-US" sz="2400" dirty="0"/>
          </a:p>
        </p:txBody>
      </p:sp>
    </p:spTree>
    <p:extLst>
      <p:ext uri="{BB962C8B-B14F-4D97-AF65-F5344CB8AC3E}">
        <p14:creationId xmlns:p14="http://schemas.microsoft.com/office/powerpoint/2010/main" val="1197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arn(inVertical)">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11" grpId="0" animBg="1"/>
      <p:bldP spid="8" grpId="0" animBg="1"/>
      <p:bldP spid="12" grpId="0" animBg="1"/>
      <p:bldP spid="14" grpId="0" animBg="1"/>
      <p:bldP spid="16" grpId="0" animBg="1"/>
      <p:bldP spid="17" grpId="0" animBg="1"/>
      <p:bldP spid="18" grpId="0"/>
      <p:bldP spid="19" grpId="0"/>
      <p:bldP spid="20" grpId="0"/>
      <p:bldP spid="21" grpId="0"/>
      <p:bldP spid="22"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A45C08FB-5E3E-4572-BF5A-1C5ECFCE80EF}"/>
              </a:ext>
            </a:extLst>
          </p:cNvPr>
          <p:cNvSpPr txBox="1"/>
          <p:nvPr/>
        </p:nvSpPr>
        <p:spPr>
          <a:xfrm>
            <a:off x="828675" y="1871721"/>
            <a:ext cx="10263187" cy="954107"/>
          </a:xfrm>
          <a:prstGeom prst="rect">
            <a:avLst/>
          </a:prstGeom>
          <a:noFill/>
        </p:spPr>
        <p:txBody>
          <a:bodyPr wrap="square" rtlCol="0">
            <a:spAutoFit/>
          </a:bodyPr>
          <a:lstStyle/>
          <a:p>
            <a:pPr algn="just"/>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2.3. Mục tiêu, quan điểm, giải pháp phòng chống các tội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5C7D47C8-6BEE-43A9-AD43-2118ACC755FF}"/>
              </a:ext>
            </a:extLst>
          </p:cNvPr>
          <p:cNvSpPr txBox="1"/>
          <p:nvPr/>
        </p:nvSpPr>
        <p:spPr>
          <a:xfrm>
            <a:off x="828675" y="2940426"/>
            <a:ext cx="10339380" cy="830997"/>
          </a:xfrm>
          <a:prstGeom prst="rect">
            <a:avLst/>
          </a:prstGeom>
          <a:noFill/>
        </p:spPr>
        <p:txBody>
          <a:bodyPr wrap="square" rtlCol="0">
            <a:spAutoFit/>
          </a:bodyPr>
          <a:lstStyle/>
          <a:p>
            <a:pPr algn="just"/>
            <a:r>
              <a:rPr lang="vi-VN" sz="2400" i="1" spc="-30">
                <a:solidFill>
                  <a:srgbClr val="000000"/>
                </a:solidFill>
                <a:effectLst/>
                <a:latin typeface="Arial" panose="020B0604020202020204" pitchFamily="34" charset="0"/>
                <a:ea typeface="Calibri" panose="020F0502020204030204" pitchFamily="34" charset="0"/>
                <a:cs typeface="Arial" panose="020B0604020202020204" pitchFamily="34" charset="0"/>
              </a:rPr>
              <a:t>2.3.1. Mục tiêu, quan điểm phòng chống các tội xâm phạm danh dự, nhân phẩm của con người</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165A1E51-B402-46CB-B516-CF6B515F29D4}"/>
              </a:ext>
            </a:extLst>
          </p:cNvPr>
          <p:cNvSpPr txBox="1"/>
          <p:nvPr/>
        </p:nvSpPr>
        <p:spPr>
          <a:xfrm>
            <a:off x="895350" y="3921343"/>
            <a:ext cx="10196512" cy="830933"/>
          </a:xfrm>
          <a:prstGeom prst="rect">
            <a:avLst/>
          </a:prstGeom>
          <a:noFill/>
        </p:spPr>
        <p:txBody>
          <a:bodyPr wrap="square" rtlCol="0">
            <a:spAutoFit/>
          </a:bodyPr>
          <a:lstStyle/>
          <a:p>
            <a:pPr marL="342900" lvl="0" indent="-342900" algn="just">
              <a:lnSpc>
                <a:spcPct val="102000"/>
              </a:lnSpc>
              <a:spcAft>
                <a:spcPts val="300"/>
              </a:spcAft>
              <a:buFont typeface="Times New Roman" panose="02020603050405020304" pitchFamily="18" charset="0"/>
              <a:buChar char="-"/>
              <a:tabLst>
                <a:tab pos="540385" algn="l"/>
                <a:tab pos="1530985" algn="l"/>
              </a:tabLst>
            </a:pPr>
            <a:r>
              <a:rPr lang="vi-VN" sz="2400" i="1">
                <a:solidFill>
                  <a:srgbClr val="000000"/>
                </a:solidFill>
                <a:effectLst/>
                <a:latin typeface="Arial" panose="020B0604020202020204" pitchFamily="34" charset="0"/>
                <a:ea typeface="Calibri" panose="020F0502020204030204" pitchFamily="34" charset="0"/>
                <a:cs typeface="Arial" panose="020B0604020202020204" pitchFamily="34" charset="0"/>
              </a:rPr>
              <a:t>Mục tiêu của công tác phòng chống các tội xâm phạm danh dự, nhân phẩm của con người</a:t>
            </a:r>
            <a:endParaRPr lang="en-US" sz="240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 xmlns:a16="http://schemas.microsoft.com/office/drawing/2014/main" id="{ED3ADAD4-3505-44F9-9C1D-6B95FA7321FF}"/>
              </a:ext>
            </a:extLst>
          </p:cNvPr>
          <p:cNvSpPr txBox="1"/>
          <p:nvPr/>
        </p:nvSpPr>
        <p:spPr>
          <a:xfrm>
            <a:off x="895350" y="4962525"/>
            <a:ext cx="10196512" cy="830933"/>
          </a:xfrm>
          <a:prstGeom prst="rect">
            <a:avLst/>
          </a:prstGeom>
          <a:noFill/>
        </p:spPr>
        <p:txBody>
          <a:bodyPr wrap="square" rtlCol="0">
            <a:spAutoFit/>
          </a:bodyPr>
          <a:lstStyle/>
          <a:p>
            <a:pPr marL="342900" lvl="0" indent="-342900" algn="just">
              <a:lnSpc>
                <a:spcPct val="102000"/>
              </a:lnSpc>
              <a:spcAft>
                <a:spcPts val="300"/>
              </a:spcAft>
              <a:buFont typeface="Times New Roman" panose="02020603050405020304" pitchFamily="18" charset="0"/>
              <a:buChar char="-"/>
              <a:tabLst>
                <a:tab pos="540385" algn="l"/>
                <a:tab pos="1530985" algn="l"/>
              </a:tabLst>
            </a:pPr>
            <a:r>
              <a:rPr lang="vi-VN" sz="2400" i="1" spc="-50">
                <a:solidFill>
                  <a:srgbClr val="000000"/>
                </a:solidFill>
                <a:effectLst/>
                <a:latin typeface="Arial" panose="020B0604020202020204" pitchFamily="34" charset="0"/>
                <a:ea typeface="Calibri" panose="020F0502020204030204" pitchFamily="34" charset="0"/>
                <a:cs typeface="Arial" panose="020B0604020202020204" pitchFamily="34" charset="0"/>
              </a:rPr>
              <a:t>Các quan điểm trong phòng chống các tội xâm phạm danh dự, nhân phẩm của con người</a:t>
            </a:r>
            <a:endParaRPr lang="en-US" sz="24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18741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34AA313-2128-41E1-93BB-CED002A2A8AD}"/>
              </a:ext>
            </a:extLst>
          </p:cNvPr>
          <p:cNvSpPr txBox="1"/>
          <p:nvPr/>
        </p:nvSpPr>
        <p:spPr>
          <a:xfrm>
            <a:off x="771524" y="1773931"/>
            <a:ext cx="10263187" cy="954107"/>
          </a:xfrm>
          <a:prstGeom prst="rect">
            <a:avLst/>
          </a:prstGeom>
          <a:noFill/>
        </p:spPr>
        <p:txBody>
          <a:bodyPr wrap="square" rtlCol="0">
            <a:spAutoFit/>
          </a:bodyPr>
          <a:lstStyle/>
          <a:p>
            <a:pPr algn="just"/>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2.3. Mục tiêu, quan điểm, giải pháp phòng chống các tội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EE085584-203D-4E23-AED2-38B33CA4B6EE}"/>
              </a:ext>
            </a:extLst>
          </p:cNvPr>
          <p:cNvSpPr txBox="1"/>
          <p:nvPr/>
        </p:nvSpPr>
        <p:spPr>
          <a:xfrm>
            <a:off x="771524" y="2767784"/>
            <a:ext cx="10263187" cy="830997"/>
          </a:xfrm>
          <a:prstGeom prst="rect">
            <a:avLst/>
          </a:prstGeom>
          <a:noFill/>
        </p:spPr>
        <p:txBody>
          <a:bodyPr wrap="square" rtlCol="0">
            <a:spAutoFit/>
          </a:bodyPr>
          <a:lstStyle/>
          <a:p>
            <a:pPr algn="just"/>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2.3.2. Giải pháp phòng chống các tội xâm hại danh dự, nhân phẩm của con người</a:t>
            </a:r>
            <a:endParaRPr lang="en-US" sz="2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4E4D59F1-1359-49A0-9A2C-261A458411A9}"/>
              </a:ext>
            </a:extLst>
          </p:cNvPr>
          <p:cNvSpPr/>
          <p:nvPr/>
        </p:nvSpPr>
        <p:spPr>
          <a:xfrm>
            <a:off x="866769" y="3629002"/>
            <a:ext cx="4544962" cy="26003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C224D72-D6FF-46EC-8BDC-75CCD9E37089}"/>
              </a:ext>
            </a:extLst>
          </p:cNvPr>
          <p:cNvSpPr txBox="1"/>
          <p:nvPr/>
        </p:nvSpPr>
        <p:spPr>
          <a:xfrm>
            <a:off x="933449" y="3743325"/>
            <a:ext cx="4371975" cy="2443489"/>
          </a:xfrm>
          <a:prstGeom prst="rect">
            <a:avLst/>
          </a:prstGeom>
          <a:noFill/>
        </p:spPr>
        <p:txBody>
          <a:bodyPr wrap="square" rtlCol="0">
            <a:spAutoFit/>
          </a:bodyPr>
          <a:lstStyle/>
          <a:p>
            <a:pPr indent="457200" algn="just">
              <a:lnSpc>
                <a:spcPct val="107000"/>
              </a:lnSpc>
              <a:spcBef>
                <a:spcPts val="300"/>
              </a:spcBef>
              <a:spcAft>
                <a:spcPts val="300"/>
              </a:spcAft>
            </a:pPr>
            <a:r>
              <a:rPr lang="vi-VN" sz="2400" b="1" i="1" dirty="0">
                <a:solidFill>
                  <a:srgbClr val="000000"/>
                </a:solidFill>
                <a:effectLst/>
                <a:ea typeface="Calibri" panose="020F0502020204030204" pitchFamily="34" charset="0"/>
                <a:cs typeface="Times New Roman" panose="02020603050405020304" pitchFamily="18" charset="0"/>
              </a:rPr>
              <a:t>- Đẩy mạnh và thực hiện đồng bộ các biện pháp mang tính phòng ngừa các tội xâm phạm nhân phẩm, danh dự của con người ở các địa phương</a:t>
            </a:r>
            <a:endParaRPr lang="en-US" sz="2400" b="1" dirty="0">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 xmlns:a16="http://schemas.microsoft.com/office/drawing/2014/main" id="{25468306-86FA-47CC-BF7A-4778D515F939}"/>
              </a:ext>
            </a:extLst>
          </p:cNvPr>
          <p:cNvSpPr/>
          <p:nvPr/>
        </p:nvSpPr>
        <p:spPr>
          <a:xfrm>
            <a:off x="5686425" y="3429000"/>
            <a:ext cx="5414966"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D136449B-77DB-4F15-A241-FC5BEAB3B95D}"/>
              </a:ext>
            </a:extLst>
          </p:cNvPr>
          <p:cNvSpPr/>
          <p:nvPr/>
        </p:nvSpPr>
        <p:spPr>
          <a:xfrm>
            <a:off x="5686425" y="4392408"/>
            <a:ext cx="5414966"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3A0F430-4B72-4087-A0C9-6838ADF5D678}"/>
              </a:ext>
            </a:extLst>
          </p:cNvPr>
          <p:cNvSpPr txBox="1"/>
          <p:nvPr/>
        </p:nvSpPr>
        <p:spPr>
          <a:xfrm>
            <a:off x="5478411" y="3615108"/>
            <a:ext cx="5414966" cy="458780"/>
          </a:xfrm>
          <a:prstGeom prst="rect">
            <a:avLst/>
          </a:prstGeom>
          <a:noFill/>
        </p:spPr>
        <p:txBody>
          <a:bodyPr wrap="square" rtlCol="0">
            <a:spAutoFit/>
          </a:bodyPr>
          <a:lstStyle/>
          <a:p>
            <a:pPr indent="457200" algn="just">
              <a:lnSpc>
                <a:spcPct val="107000"/>
              </a:lnSpc>
              <a:spcBef>
                <a:spcPts val="300"/>
              </a:spcBef>
              <a:spcAft>
                <a:spcPts val="300"/>
              </a:spcAft>
              <a:tabLst>
                <a:tab pos="450215" algn="l"/>
                <a:tab pos="1530985" algn="l"/>
              </a:tabLst>
            </a:pPr>
            <a:r>
              <a:rPr lang="vi-V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Các biện pháp về kinh tế - xã hội</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4" name="Rectangle: Rounded Corners 13">
            <a:extLst>
              <a:ext uri="{FF2B5EF4-FFF2-40B4-BE49-F238E27FC236}">
                <a16:creationId xmlns="" xmlns:a16="http://schemas.microsoft.com/office/drawing/2014/main" id="{72540C2F-9E7E-47A7-AED4-B26FD5E8B8E1}"/>
              </a:ext>
            </a:extLst>
          </p:cNvPr>
          <p:cNvSpPr/>
          <p:nvPr/>
        </p:nvSpPr>
        <p:spPr>
          <a:xfrm>
            <a:off x="5686425" y="5355817"/>
            <a:ext cx="5414966"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3D64A36A-1CC4-4D15-A340-78149055E7E7}"/>
              </a:ext>
            </a:extLst>
          </p:cNvPr>
          <p:cNvSpPr txBox="1"/>
          <p:nvPr/>
        </p:nvSpPr>
        <p:spPr>
          <a:xfrm>
            <a:off x="5686425" y="4362366"/>
            <a:ext cx="5243511" cy="863250"/>
          </a:xfrm>
          <a:prstGeom prst="rect">
            <a:avLst/>
          </a:prstGeom>
          <a:noFill/>
        </p:spPr>
        <p:txBody>
          <a:bodyPr wrap="square" rtlCol="0">
            <a:spAutoFit/>
          </a:bodyPr>
          <a:lstStyle/>
          <a:p>
            <a:pPr indent="457200" algn="ctr">
              <a:lnSpc>
                <a:spcPct val="107000"/>
              </a:lnSpc>
              <a:spcAft>
                <a:spcPts val="300"/>
              </a:spcAft>
              <a:tabLst>
                <a:tab pos="638175" algn="l"/>
                <a:tab pos="1530985" algn="l"/>
              </a:tabLst>
            </a:pP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Các biện pháp về </a:t>
            </a:r>
            <a:r>
              <a:rPr lang="en-US"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văn hoá - giáo dục</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2C552EDC-1523-4C17-9C6A-6BE673F7DB4A}"/>
              </a:ext>
            </a:extLst>
          </p:cNvPr>
          <p:cNvSpPr txBox="1"/>
          <p:nvPr/>
        </p:nvSpPr>
        <p:spPr>
          <a:xfrm>
            <a:off x="5810250" y="5323564"/>
            <a:ext cx="5224461" cy="863250"/>
          </a:xfrm>
          <a:prstGeom prst="rect">
            <a:avLst/>
          </a:prstGeom>
          <a:noFill/>
        </p:spPr>
        <p:txBody>
          <a:bodyPr wrap="square" rtlCol="0">
            <a:spAutoFit/>
          </a:bodyPr>
          <a:lstStyle/>
          <a:p>
            <a:pPr indent="457200" algn="ctr">
              <a:lnSpc>
                <a:spcPct val="107000"/>
              </a:lnSpc>
              <a:spcAft>
                <a:spcPts val="300"/>
              </a:spcAft>
              <a:tabLst>
                <a:tab pos="638175" algn="l"/>
                <a:tab pos="1530985" algn="l"/>
              </a:tabLst>
            </a:pP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Tăng cường giáo dục </a:t>
            </a:r>
            <a:r>
              <a:rPr lang="en-US"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của gia đình, nhà trường và xã hội</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0895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p:bldP spid="8" grpId="0" animBg="1"/>
      <p:bldP spid="12" grpId="0" animBg="1"/>
      <p:bldP spid="13" grpId="0"/>
      <p:bldP spid="14" grpId="0" animBg="1"/>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34AA313-2128-41E1-93BB-CED002A2A8AD}"/>
              </a:ext>
            </a:extLst>
          </p:cNvPr>
          <p:cNvSpPr txBox="1"/>
          <p:nvPr/>
        </p:nvSpPr>
        <p:spPr>
          <a:xfrm>
            <a:off x="771524" y="1773931"/>
            <a:ext cx="10263187" cy="954107"/>
          </a:xfrm>
          <a:prstGeom prst="rect">
            <a:avLst/>
          </a:prstGeom>
          <a:noFill/>
        </p:spPr>
        <p:txBody>
          <a:bodyPr wrap="square" rtlCol="0">
            <a:spAutoFit/>
          </a:bodyPr>
          <a:lstStyle/>
          <a:p>
            <a:pPr algn="just"/>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2.3. Mục tiêu, quan điểm, giải pháp phòng chống các tội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EE085584-203D-4E23-AED2-38B33CA4B6EE}"/>
              </a:ext>
            </a:extLst>
          </p:cNvPr>
          <p:cNvSpPr txBox="1"/>
          <p:nvPr/>
        </p:nvSpPr>
        <p:spPr>
          <a:xfrm>
            <a:off x="771524" y="2767784"/>
            <a:ext cx="10263187" cy="830997"/>
          </a:xfrm>
          <a:prstGeom prst="rect">
            <a:avLst/>
          </a:prstGeom>
          <a:noFill/>
        </p:spPr>
        <p:txBody>
          <a:bodyPr wrap="square" rtlCol="0">
            <a:spAutoFit/>
          </a:bodyPr>
          <a:lstStyle/>
          <a:p>
            <a:pPr algn="just"/>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2.3.2. Giải pháp phòng chống các tội xâm hại danh dự, nhân phẩm của con người</a:t>
            </a:r>
            <a:endParaRPr lang="en-US" sz="2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4E4D59F1-1359-49A0-9A2C-261A458411A9}"/>
              </a:ext>
            </a:extLst>
          </p:cNvPr>
          <p:cNvSpPr/>
          <p:nvPr/>
        </p:nvSpPr>
        <p:spPr>
          <a:xfrm>
            <a:off x="866769" y="3629002"/>
            <a:ext cx="3248031" cy="26003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2E2BD506-BB41-4435-812B-6633195CD94A}"/>
              </a:ext>
            </a:extLst>
          </p:cNvPr>
          <p:cNvSpPr txBox="1"/>
          <p:nvPr/>
        </p:nvSpPr>
        <p:spPr>
          <a:xfrm>
            <a:off x="962025" y="3876069"/>
            <a:ext cx="3048000" cy="2048318"/>
          </a:xfrm>
          <a:prstGeom prst="rect">
            <a:avLst/>
          </a:prstGeom>
          <a:noFill/>
        </p:spPr>
        <p:txBody>
          <a:bodyPr wrap="square" rtlCol="0">
            <a:spAutoFit/>
          </a:bodyPr>
          <a:lstStyle/>
          <a:p>
            <a:pPr indent="457200" algn="just">
              <a:lnSpc>
                <a:spcPct val="107000"/>
              </a:lnSpc>
              <a:spcBef>
                <a:spcPts val="300"/>
              </a:spcBef>
              <a:spcAft>
                <a:spcPts val="300"/>
              </a:spcAft>
              <a:tabLst>
                <a:tab pos="638175" algn="l"/>
                <a:tab pos="1530985" algn="l"/>
              </a:tabLst>
            </a:pPr>
            <a:r>
              <a:rPr lang="en-US" sz="2400" b="1" i="1" spc="-10" dirty="0">
                <a:solidFill>
                  <a:srgbClr val="000000"/>
                </a:solidFill>
                <a:effectLst/>
                <a:ea typeface="Calibri" panose="020F0502020204030204" pitchFamily="34" charset="0"/>
                <a:cs typeface="Times New Roman" panose="02020603050405020304" pitchFamily="18" charset="0"/>
              </a:rPr>
              <a:t>- </a:t>
            </a:r>
            <a:r>
              <a:rPr lang="vi-VN" sz="2400" b="1" i="1" spc="-10" dirty="0">
                <a:solidFill>
                  <a:srgbClr val="000000"/>
                </a:solidFill>
                <a:effectLst/>
                <a:ea typeface="Calibri" panose="020F0502020204030204" pitchFamily="34" charset="0"/>
                <a:cs typeface="Times New Roman" panose="02020603050405020304" pitchFamily="18" charset="0"/>
              </a:rPr>
              <a:t>Tăng cường công tác quản lý nhà nước về an ninh, trật tự xã hội ở các địa phương</a:t>
            </a:r>
            <a:endParaRPr lang="en-US" sz="2400" b="1" dirty="0">
              <a:effectLst/>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 xmlns:a16="http://schemas.microsoft.com/office/drawing/2014/main" id="{7CE0E232-4273-410D-8AF3-7D7F56D0E75B}"/>
              </a:ext>
            </a:extLst>
          </p:cNvPr>
          <p:cNvSpPr/>
          <p:nvPr/>
        </p:nvSpPr>
        <p:spPr>
          <a:xfrm>
            <a:off x="4457700" y="3429000"/>
            <a:ext cx="6643691" cy="8309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9BE563F1-C4E3-463A-8A53-C5BD752689D7}"/>
              </a:ext>
            </a:extLst>
          </p:cNvPr>
          <p:cNvSpPr/>
          <p:nvPr/>
        </p:nvSpPr>
        <p:spPr>
          <a:xfrm>
            <a:off x="4457700" y="4388841"/>
            <a:ext cx="6643691" cy="8309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CB1FFED7-0900-4D71-B9FC-649575755E87}"/>
              </a:ext>
            </a:extLst>
          </p:cNvPr>
          <p:cNvSpPr/>
          <p:nvPr/>
        </p:nvSpPr>
        <p:spPr>
          <a:xfrm>
            <a:off x="4457699" y="5381861"/>
            <a:ext cx="6643691" cy="8309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0E911010-FE1A-4CAC-A8F6-714711DD41A0}"/>
              </a:ext>
            </a:extLst>
          </p:cNvPr>
          <p:cNvSpPr txBox="1"/>
          <p:nvPr/>
        </p:nvSpPr>
        <p:spPr>
          <a:xfrm>
            <a:off x="4529138" y="3468746"/>
            <a:ext cx="6334125" cy="830997"/>
          </a:xfrm>
          <a:prstGeom prst="rect">
            <a:avLst/>
          </a:prstGeom>
          <a:noFill/>
        </p:spPr>
        <p:txBody>
          <a:bodyPr wrap="square" rtlCol="0">
            <a:spAutoFit/>
          </a:bodyPr>
          <a:lstStyle/>
          <a:p>
            <a:pPr algn="ctr"/>
            <a:r>
              <a:rPr lang="en-US" sz="2400" dirty="0">
                <a:solidFill>
                  <a:srgbClr val="000000"/>
                </a:solidFill>
                <a:effectLst/>
                <a:ea typeface="Calibri" panose="020F0502020204030204" pitchFamily="34" charset="0"/>
              </a:rPr>
              <a:t>+ </a:t>
            </a:r>
            <a:r>
              <a:rPr lang="vi-VN" sz="2400" dirty="0">
                <a:solidFill>
                  <a:srgbClr val="000000"/>
                </a:solidFill>
                <a:effectLst/>
                <a:ea typeface="Calibri" panose="020F0502020204030204" pitchFamily="34" charset="0"/>
              </a:rPr>
              <a:t>Tăng cường hiệu quả quản lý hành chính về an ninh, trật tự</a:t>
            </a:r>
            <a:endParaRPr lang="en-US" sz="2400" dirty="0"/>
          </a:p>
        </p:txBody>
      </p:sp>
      <p:sp>
        <p:nvSpPr>
          <p:cNvPr id="15" name="TextBox 14">
            <a:extLst>
              <a:ext uri="{FF2B5EF4-FFF2-40B4-BE49-F238E27FC236}">
                <a16:creationId xmlns="" xmlns:a16="http://schemas.microsoft.com/office/drawing/2014/main" id="{365C6B1D-D217-4F35-989D-21F0B3ABC6C6}"/>
              </a:ext>
            </a:extLst>
          </p:cNvPr>
          <p:cNvSpPr txBox="1"/>
          <p:nvPr/>
        </p:nvSpPr>
        <p:spPr>
          <a:xfrm>
            <a:off x="4457699" y="4285186"/>
            <a:ext cx="6577012" cy="1015663"/>
          </a:xfrm>
          <a:prstGeom prst="rect">
            <a:avLst/>
          </a:prstGeom>
          <a:noFill/>
        </p:spPr>
        <p:txBody>
          <a:bodyPr wrap="square" rtlCol="0">
            <a:spAutoFit/>
          </a:bodyPr>
          <a:lstStyle/>
          <a:p>
            <a:pPr algn="ctr"/>
            <a:r>
              <a:rPr lang="en-US"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Tăng cường tuyên truyền, vận động quần chúng nhân dân trong đấu tranh, phòng ngừa tội xâm phạm danh dự, nhân phẩm của con người.</a:t>
            </a:r>
            <a:endParaRPr lang="en-US" sz="2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BFC8F407-892C-4067-99B7-DE6AF7FC6B73}"/>
              </a:ext>
            </a:extLst>
          </p:cNvPr>
          <p:cNvSpPr txBox="1"/>
          <p:nvPr/>
        </p:nvSpPr>
        <p:spPr>
          <a:xfrm>
            <a:off x="4424361" y="5286277"/>
            <a:ext cx="6610350" cy="1015663"/>
          </a:xfrm>
          <a:prstGeom prst="rect">
            <a:avLst/>
          </a:prstGeom>
          <a:noFill/>
        </p:spPr>
        <p:txBody>
          <a:bodyPr wrap="square" rtlCol="0">
            <a:spAutoFit/>
          </a:bodyPr>
          <a:lstStyle/>
          <a:p>
            <a:pPr algn="ctr"/>
            <a:r>
              <a:rPr lang="en-US"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Tăng cường các biện pháp liên quan đến hoạt động phát hiện và xử lý hành vi phạm các tội xâm phạm </a:t>
            </a:r>
            <a:r>
              <a:rPr lang="en-US"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nhân phẩm, danh dự của con người.</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38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12" grpId="0" animBg="1"/>
      <p:bldP spid="13" grpId="0" animBg="1"/>
      <p:bldP spid="14" grpId="0" animBg="1"/>
      <p:bldP spid="8"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10" name="TextBox 9">
            <a:extLst>
              <a:ext uri="{FF2B5EF4-FFF2-40B4-BE49-F238E27FC236}">
                <a16:creationId xmlns="" xmlns:a16="http://schemas.microsoft.com/office/drawing/2014/main" id="{82D31DFF-5954-4231-8ED5-DE97D06A4D1A}"/>
              </a:ext>
            </a:extLst>
          </p:cNvPr>
          <p:cNvSpPr txBox="1"/>
          <p:nvPr/>
        </p:nvSpPr>
        <p:spPr>
          <a:xfrm>
            <a:off x="1595301" y="284351"/>
            <a:ext cx="9153525" cy="954107"/>
          </a:xfrm>
          <a:prstGeom prst="rect">
            <a:avLst/>
          </a:prstGeom>
          <a:noFill/>
        </p:spPr>
        <p:txBody>
          <a:bodyPr wrap="square" rtlCol="0">
            <a:spAutoFit/>
          </a:bodyPr>
          <a:lstStyle/>
          <a:p>
            <a:pPr algn="ctr"/>
            <a:r>
              <a:rPr lang="en-US" sz="2800" b="1" i="1" spc="-10" dirty="0">
                <a:solidFill>
                  <a:srgbClr val="000000"/>
                </a:solidFill>
                <a:effectLst/>
                <a:latin typeface="Arial" panose="020B0604020202020204" pitchFamily="34" charset="0"/>
                <a:ea typeface="Calibri" panose="020F0502020204030204" pitchFamily="34" charset="0"/>
                <a:cs typeface="Arial" panose="020B0604020202020204" pitchFamily="34" charset="0"/>
              </a:rPr>
              <a:t>II. PHÒNG, CHỐNG MỘT SỐ LOẠI TỘI PHẠM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34AA313-2128-41E1-93BB-CED002A2A8AD}"/>
              </a:ext>
            </a:extLst>
          </p:cNvPr>
          <p:cNvSpPr txBox="1"/>
          <p:nvPr/>
        </p:nvSpPr>
        <p:spPr>
          <a:xfrm>
            <a:off x="771524" y="1773931"/>
            <a:ext cx="10263187" cy="954107"/>
          </a:xfrm>
          <a:prstGeom prst="rect">
            <a:avLst/>
          </a:prstGeom>
          <a:noFill/>
        </p:spPr>
        <p:txBody>
          <a:bodyPr wrap="square" rtlCol="0">
            <a:spAutoFit/>
          </a:bodyPr>
          <a:lstStyle/>
          <a:p>
            <a:pPr algn="just"/>
            <a:r>
              <a:rPr lang="vi-VN"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2.3. Mục tiêu, quan điểm, giải pháp phòng chống các tội xâm hại danh dự, nhân phẩm của người khác</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EE085584-203D-4E23-AED2-38B33CA4B6EE}"/>
              </a:ext>
            </a:extLst>
          </p:cNvPr>
          <p:cNvSpPr txBox="1"/>
          <p:nvPr/>
        </p:nvSpPr>
        <p:spPr>
          <a:xfrm>
            <a:off x="771524" y="2767784"/>
            <a:ext cx="10263187" cy="830997"/>
          </a:xfrm>
          <a:prstGeom prst="rect">
            <a:avLst/>
          </a:prstGeom>
          <a:noFill/>
        </p:spPr>
        <p:txBody>
          <a:bodyPr wrap="square" rtlCol="0">
            <a:spAutoFit/>
          </a:bodyPr>
          <a:lstStyle/>
          <a:p>
            <a:pPr algn="just"/>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2.3.2. Giải pháp phòng chống các tội xâm hại danh dự, nhân phẩm của con người</a:t>
            </a:r>
            <a:endParaRPr lang="en-US" sz="2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4E4D59F1-1359-49A0-9A2C-261A458411A9}"/>
              </a:ext>
            </a:extLst>
          </p:cNvPr>
          <p:cNvSpPr/>
          <p:nvPr/>
        </p:nvSpPr>
        <p:spPr>
          <a:xfrm>
            <a:off x="866769" y="3629002"/>
            <a:ext cx="4544962" cy="260032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98091DC-77D6-492F-BFA5-69EB093B0CB2}"/>
              </a:ext>
            </a:extLst>
          </p:cNvPr>
          <p:cNvSpPr txBox="1"/>
          <p:nvPr/>
        </p:nvSpPr>
        <p:spPr>
          <a:xfrm>
            <a:off x="866769" y="4058292"/>
            <a:ext cx="4314830" cy="1569660"/>
          </a:xfrm>
          <a:prstGeom prst="rect">
            <a:avLst/>
          </a:prstGeom>
          <a:noFill/>
        </p:spPr>
        <p:txBody>
          <a:bodyPr wrap="square" rtlCol="0">
            <a:spAutoFit/>
          </a:bodyPr>
          <a:lstStyle/>
          <a:p>
            <a:pPr algn="just"/>
            <a:r>
              <a:rPr lang="en-US"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Nâng cao năng lực chủ thể phòng ngừa các tội xâm phạm nhân phẩm, danh dự của con người ở các địa phương</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8D552EDB-2E8E-4A9F-9D1D-606611A6B90A}"/>
              </a:ext>
            </a:extLst>
          </p:cNvPr>
          <p:cNvSpPr/>
          <p:nvPr/>
        </p:nvSpPr>
        <p:spPr>
          <a:xfrm>
            <a:off x="6604815" y="3598781"/>
            <a:ext cx="4544962" cy="260032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D878233D-3927-4D34-8ED9-84CAB18E38FF}"/>
              </a:ext>
            </a:extLst>
          </p:cNvPr>
          <p:cNvSpPr txBox="1"/>
          <p:nvPr/>
        </p:nvSpPr>
        <p:spPr>
          <a:xfrm>
            <a:off x="6715125" y="3838575"/>
            <a:ext cx="4319586" cy="1938992"/>
          </a:xfrm>
          <a:prstGeom prst="rect">
            <a:avLst/>
          </a:prstGeom>
          <a:noFill/>
        </p:spPr>
        <p:txBody>
          <a:bodyPr wrap="square" rtlCol="0">
            <a:spAutoFit/>
          </a:bodyPr>
          <a:lstStyle/>
          <a:p>
            <a:pPr algn="just"/>
            <a:r>
              <a:rPr lang="en-US"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vi-VN" sz="24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Nâng cao hiệu quả phối hợp giữa các chủ thể, lực lượng phòng ngừa các tội xâm phạm nhân phẩm, danh dự của con người ở các địa phương.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02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7" grpId="0" animBg="1"/>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4" name="TextBox 3">
            <a:extLst>
              <a:ext uri="{FF2B5EF4-FFF2-40B4-BE49-F238E27FC236}">
                <a16:creationId xmlns="" xmlns:a16="http://schemas.microsoft.com/office/drawing/2014/main" id="{B9FF3D01-F528-47EF-AC43-EB624550E8AE}"/>
              </a:ext>
            </a:extLst>
          </p:cNvPr>
          <p:cNvSpPr txBox="1"/>
          <p:nvPr/>
        </p:nvSpPr>
        <p:spPr>
          <a:xfrm>
            <a:off x="2668688" y="548663"/>
            <a:ext cx="6505575" cy="646331"/>
          </a:xfrm>
          <a:prstGeom prst="rect">
            <a:avLst/>
          </a:prstGeom>
          <a:noFill/>
        </p:spPr>
        <p:txBody>
          <a:bodyPr wrap="square" rtlCol="0">
            <a:spAutoFit/>
          </a:bodyPr>
          <a:lstStyle/>
          <a:p>
            <a:pPr algn="ctr"/>
            <a:r>
              <a:rPr lang="en-US" sz="3600" b="1" i="1" dirty="0">
                <a:latin typeface="Arial" panose="020B0604020202020204" pitchFamily="34" charset="0"/>
                <a:cs typeface="Arial" panose="020B0604020202020204" pitchFamily="34" charset="0"/>
              </a:rPr>
              <a:t>CÂU HỎI ÔN TẬP</a:t>
            </a:r>
          </a:p>
        </p:txBody>
      </p:sp>
    </p:spTree>
    <p:extLst>
      <p:ext uri="{BB962C8B-B14F-4D97-AF65-F5344CB8AC3E}">
        <p14:creationId xmlns:p14="http://schemas.microsoft.com/office/powerpoint/2010/main" val="41202483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4" name="TextBox 3">
            <a:extLst>
              <a:ext uri="{FF2B5EF4-FFF2-40B4-BE49-F238E27FC236}">
                <a16:creationId xmlns="" xmlns:a16="http://schemas.microsoft.com/office/drawing/2014/main" id="{B9FF3D01-F528-47EF-AC43-EB624550E8AE}"/>
              </a:ext>
            </a:extLst>
          </p:cNvPr>
          <p:cNvSpPr txBox="1"/>
          <p:nvPr/>
        </p:nvSpPr>
        <p:spPr>
          <a:xfrm>
            <a:off x="2514600" y="499794"/>
            <a:ext cx="6505575" cy="646331"/>
          </a:xfrm>
          <a:prstGeom prst="rect">
            <a:avLst/>
          </a:prstGeom>
          <a:noFill/>
        </p:spPr>
        <p:txBody>
          <a:bodyPr wrap="square" rtlCol="0">
            <a:spAutoFit/>
          </a:bodyPr>
          <a:lstStyle/>
          <a:p>
            <a:pPr algn="ctr"/>
            <a:r>
              <a:rPr lang="en-US" sz="3600" b="1" i="1" dirty="0">
                <a:solidFill>
                  <a:srgbClr val="0000FF"/>
                </a:solidFill>
                <a:latin typeface="Arial" panose="020B0604020202020204" pitchFamily="34" charset="0"/>
                <a:cs typeface="Arial" panose="020B0604020202020204" pitchFamily="34" charset="0"/>
              </a:rPr>
              <a:t>KẾT LUẬN</a:t>
            </a:r>
          </a:p>
        </p:txBody>
      </p:sp>
      <p:pic>
        <p:nvPicPr>
          <p:cNvPr id="8" name="Picture 7">
            <a:extLst>
              <a:ext uri="{FF2B5EF4-FFF2-40B4-BE49-F238E27FC236}">
                <a16:creationId xmlns="" xmlns:a16="http://schemas.microsoft.com/office/drawing/2014/main" id="{B6B2A7A1-1D33-45A9-A2CF-EA795BEE8059}"/>
              </a:ext>
            </a:extLst>
          </p:cNvPr>
          <p:cNvPicPr>
            <a:picLocks noChangeAspect="1"/>
          </p:cNvPicPr>
          <p:nvPr/>
        </p:nvPicPr>
        <p:blipFill>
          <a:blip r:embed="rId4"/>
          <a:stretch>
            <a:fillRect/>
          </a:stretch>
        </p:blipFill>
        <p:spPr>
          <a:xfrm>
            <a:off x="2924175" y="1790700"/>
            <a:ext cx="6096000" cy="3771900"/>
          </a:xfrm>
          <a:prstGeom prst="rect">
            <a:avLst/>
          </a:prstGeom>
        </p:spPr>
      </p:pic>
      <p:sp>
        <p:nvSpPr>
          <p:cNvPr id="12" name="TextBox 11">
            <a:extLst>
              <a:ext uri="{FF2B5EF4-FFF2-40B4-BE49-F238E27FC236}">
                <a16:creationId xmlns="" xmlns:a16="http://schemas.microsoft.com/office/drawing/2014/main" id="{7714B042-7E8F-4EBA-A07C-D031C208724F}"/>
              </a:ext>
            </a:extLst>
          </p:cNvPr>
          <p:cNvSpPr txBox="1"/>
          <p:nvPr/>
        </p:nvSpPr>
        <p:spPr>
          <a:xfrm>
            <a:off x="2514600" y="5648325"/>
            <a:ext cx="6829425" cy="646331"/>
          </a:xfrm>
          <a:prstGeom prst="rect">
            <a:avLst/>
          </a:prstGeom>
          <a:noFill/>
        </p:spPr>
        <p:txBody>
          <a:bodyPr wrap="square" rtlCol="0">
            <a:spAutoFit/>
          </a:bodyPr>
          <a:lstStyle/>
          <a:p>
            <a:pPr algn="ctr"/>
            <a:r>
              <a:rPr lang="en-US" sz="3600" b="1" i="1" dirty="0">
                <a:solidFill>
                  <a:srgbClr val="FF0000"/>
                </a:solidFill>
              </a:rPr>
              <a:t>CẢM ƠN CÁC EM</a:t>
            </a:r>
          </a:p>
        </p:txBody>
      </p:sp>
    </p:spTree>
    <p:extLst>
      <p:ext uri="{BB962C8B-B14F-4D97-AF65-F5344CB8AC3E}">
        <p14:creationId xmlns:p14="http://schemas.microsoft.com/office/powerpoint/2010/main" val="2601503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43F571BC-578C-4B6D-8AA5-718BBD901FFC}"/>
              </a:ext>
            </a:extLst>
          </p:cNvPr>
          <p:cNvSpPr txBox="1"/>
          <p:nvPr/>
        </p:nvSpPr>
        <p:spPr>
          <a:xfrm>
            <a:off x="966786" y="3698666"/>
            <a:ext cx="10258425" cy="830997"/>
          </a:xfrm>
          <a:prstGeom prst="rect">
            <a:avLst/>
          </a:prstGeom>
          <a:noFill/>
        </p:spPr>
        <p:txBody>
          <a:bodyPr wrap="square" rtlCol="0">
            <a:spAutoFit/>
          </a:bodyPr>
          <a:lstStyle>
            <a:defPPr>
              <a:defRPr lang="en-US"/>
            </a:defPPr>
            <a:lvl1pPr algn="just">
              <a:defRPr sz="2400">
                <a:latin typeface="Arial" panose="020B0604020202020204" pitchFamily="34" charset="0"/>
                <a:cs typeface="Arial" panose="020B0604020202020204" pitchFamily="34" charset="0"/>
              </a:defRPr>
            </a:lvl1pPr>
          </a:lstStyle>
          <a:p>
            <a:r>
              <a:rPr lang="en-US" dirty="0" err="1"/>
              <a:t>Nhân</a:t>
            </a:r>
            <a:r>
              <a:rPr lang="en-US" dirty="0"/>
              <a:t> </a:t>
            </a:r>
            <a:r>
              <a:rPr lang="en-US" dirty="0" err="1"/>
              <a:t>phẩm</a:t>
            </a:r>
            <a:r>
              <a:rPr lang="en-US" dirty="0"/>
              <a:t> hay </a:t>
            </a:r>
            <a:r>
              <a:rPr lang="en-US" dirty="0" err="1"/>
              <a:t>phẩm</a:t>
            </a:r>
            <a:r>
              <a:rPr lang="en-US" dirty="0"/>
              <a:t> </a:t>
            </a:r>
            <a:r>
              <a:rPr lang="en-US" dirty="0" err="1"/>
              <a:t>giá</a:t>
            </a:r>
            <a:r>
              <a:rPr lang="en-US" dirty="0"/>
              <a:t> con </a:t>
            </a:r>
            <a:r>
              <a:rPr lang="en-US" dirty="0" err="1"/>
              <a:t>người</a:t>
            </a:r>
            <a:r>
              <a:rPr lang="en-US" dirty="0"/>
              <a:t> </a:t>
            </a:r>
            <a:r>
              <a:rPr lang="en-US" dirty="0" err="1"/>
              <a:t>là</a:t>
            </a:r>
            <a:r>
              <a:rPr lang="en-US" dirty="0"/>
              <a:t> </a:t>
            </a:r>
            <a:r>
              <a:rPr lang="en-US" dirty="0" err="1"/>
              <a:t>giá</a:t>
            </a:r>
            <a:r>
              <a:rPr lang="en-US" dirty="0"/>
              <a:t> </a:t>
            </a:r>
            <a:r>
              <a:rPr lang="en-US" dirty="0" err="1"/>
              <a:t>trị</a:t>
            </a:r>
            <a:r>
              <a:rPr lang="en-US" dirty="0"/>
              <a:t> </a:t>
            </a:r>
            <a:r>
              <a:rPr lang="en-US" dirty="0" err="1"/>
              <a:t>tự</a:t>
            </a:r>
            <a:r>
              <a:rPr lang="en-US" dirty="0"/>
              <a:t> </a:t>
            </a:r>
            <a:r>
              <a:rPr lang="en-US" dirty="0" err="1"/>
              <a:t>thân</a:t>
            </a:r>
            <a:r>
              <a:rPr lang="en-US" dirty="0"/>
              <a:t> </a:t>
            </a:r>
            <a:r>
              <a:rPr lang="en-US" dirty="0" err="1"/>
              <a:t>của</a:t>
            </a:r>
            <a:r>
              <a:rPr lang="en-US" dirty="0"/>
              <a:t> </a:t>
            </a:r>
            <a:r>
              <a:rPr lang="en-US" dirty="0" err="1"/>
              <a:t>mỗi</a:t>
            </a:r>
            <a:r>
              <a:rPr lang="en-US" dirty="0"/>
              <a:t> </a:t>
            </a:r>
            <a:r>
              <a:rPr lang="en-US" dirty="0" err="1"/>
              <a:t>người</a:t>
            </a:r>
            <a:r>
              <a:rPr lang="en-US" dirty="0"/>
              <a:t>, </a:t>
            </a:r>
            <a:r>
              <a:rPr lang="en-US" dirty="0" err="1"/>
              <a:t>là</a:t>
            </a:r>
            <a:r>
              <a:rPr lang="en-US" dirty="0"/>
              <a:t> </a:t>
            </a:r>
            <a:r>
              <a:rPr lang="en-US" dirty="0" err="1"/>
              <a:t>quyền</a:t>
            </a:r>
            <a:r>
              <a:rPr lang="en-US" dirty="0"/>
              <a:t> </a:t>
            </a:r>
            <a:r>
              <a:rPr lang="en-US" dirty="0" err="1"/>
              <a:t>của</a:t>
            </a:r>
            <a:r>
              <a:rPr lang="en-US" dirty="0"/>
              <a:t> </a:t>
            </a:r>
            <a:r>
              <a:rPr lang="en-US" dirty="0" err="1"/>
              <a:t>mỗi</a:t>
            </a:r>
            <a:r>
              <a:rPr lang="en-US" dirty="0"/>
              <a:t> </a:t>
            </a:r>
            <a:r>
              <a:rPr lang="en-US" dirty="0" err="1"/>
              <a:t>người</a:t>
            </a:r>
            <a:r>
              <a:rPr lang="en-US" dirty="0"/>
              <a:t> </a:t>
            </a:r>
            <a:r>
              <a:rPr lang="en-US" dirty="0" err="1"/>
              <a:t>đươc</a:t>
            </a:r>
            <a:r>
              <a:rPr lang="en-US" dirty="0"/>
              <a:t> </a:t>
            </a:r>
            <a:r>
              <a:rPr lang="en-US" dirty="0" err="1"/>
              <a:t>đối</a:t>
            </a:r>
            <a:r>
              <a:rPr lang="en-US" dirty="0"/>
              <a:t> </a:t>
            </a:r>
            <a:r>
              <a:rPr lang="en-US" dirty="0" err="1"/>
              <a:t>xử</a:t>
            </a:r>
            <a:r>
              <a:rPr lang="en-US" dirty="0"/>
              <a:t> </a:t>
            </a:r>
            <a:r>
              <a:rPr lang="en-US" dirty="0" err="1"/>
              <a:t>như</a:t>
            </a:r>
            <a:r>
              <a:rPr lang="en-US" dirty="0"/>
              <a:t> </a:t>
            </a:r>
            <a:r>
              <a:rPr lang="en-US" dirty="0" err="1"/>
              <a:t>một</a:t>
            </a:r>
            <a:r>
              <a:rPr lang="en-US" dirty="0"/>
              <a:t> </a:t>
            </a:r>
            <a:r>
              <a:rPr lang="en-US" dirty="0" err="1"/>
              <a:t>mục</a:t>
            </a:r>
            <a:r>
              <a:rPr lang="en-US" dirty="0"/>
              <a:t> </a:t>
            </a:r>
            <a:r>
              <a:rPr lang="en-US" dirty="0" err="1"/>
              <a:t>đích</a:t>
            </a:r>
            <a:r>
              <a:rPr lang="en-US" dirty="0"/>
              <a:t> </a:t>
            </a:r>
            <a:r>
              <a:rPr lang="en-US" dirty="0" err="1"/>
              <a:t>tự</a:t>
            </a:r>
            <a:r>
              <a:rPr lang="en-US" dirty="0"/>
              <a:t> </a:t>
            </a:r>
            <a:r>
              <a:rPr lang="en-US" dirty="0" err="1"/>
              <a:t>thân</a:t>
            </a:r>
            <a:r>
              <a:rPr lang="en-US" dirty="0"/>
              <a:t>.</a:t>
            </a:r>
          </a:p>
        </p:txBody>
      </p:sp>
      <p:sp>
        <p:nvSpPr>
          <p:cNvPr id="13" name="TextBox 12">
            <a:extLst>
              <a:ext uri="{FF2B5EF4-FFF2-40B4-BE49-F238E27FC236}">
                <a16:creationId xmlns="" xmlns:a16="http://schemas.microsoft.com/office/drawing/2014/main" id="{9017E8D9-568B-43F4-B408-75BDB38BCA11}"/>
              </a:ext>
            </a:extLst>
          </p:cNvPr>
          <p:cNvSpPr txBox="1"/>
          <p:nvPr/>
        </p:nvSpPr>
        <p:spPr>
          <a:xfrm>
            <a:off x="952500" y="4756574"/>
            <a:ext cx="10258425" cy="1384995"/>
          </a:xfrm>
          <a:prstGeom prst="rect">
            <a:avLst/>
          </a:prstGeom>
          <a:noFill/>
        </p:spPr>
        <p:txBody>
          <a:bodyPr wrap="square" rtlCol="0">
            <a:spAutoFit/>
          </a:bodyPr>
          <a:lstStyle>
            <a:defPPr>
              <a:defRPr lang="en-US"/>
            </a:defPPr>
            <a:lvl1pPr algn="just">
              <a:defRPr sz="2400">
                <a:latin typeface="Arial" panose="020B0604020202020204" pitchFamily="34" charset="0"/>
                <a:cs typeface="Arial" panose="020B0604020202020204" pitchFamily="34" charset="0"/>
              </a:defRPr>
            </a:lvl1pPr>
          </a:lstStyle>
          <a:p>
            <a:r>
              <a:rPr lang="en-US" dirty="0"/>
              <a:t>Con </a:t>
            </a:r>
            <a:r>
              <a:rPr lang="en-US" dirty="0" err="1"/>
              <a:t>người</a:t>
            </a:r>
            <a:r>
              <a:rPr lang="en-US" dirty="0"/>
              <a:t> </a:t>
            </a:r>
            <a:r>
              <a:rPr lang="en-US" dirty="0" err="1"/>
              <a:t>có</a:t>
            </a:r>
            <a:r>
              <a:rPr lang="en-US" dirty="0"/>
              <a:t> </a:t>
            </a:r>
            <a:r>
              <a:rPr lang="en-US" dirty="0" err="1"/>
              <a:t>nhân</a:t>
            </a:r>
            <a:r>
              <a:rPr lang="en-US" dirty="0"/>
              <a:t> </a:t>
            </a:r>
            <a:r>
              <a:rPr lang="en-US" dirty="0" err="1"/>
              <a:t>phẩm</a:t>
            </a:r>
            <a:r>
              <a:rPr lang="en-US" dirty="0"/>
              <a:t> </a:t>
            </a:r>
            <a:r>
              <a:rPr lang="en-US" dirty="0" err="1"/>
              <a:t>như</a:t>
            </a:r>
            <a:r>
              <a:rPr lang="en-US" dirty="0"/>
              <a:t> </a:t>
            </a:r>
            <a:r>
              <a:rPr lang="en-US" dirty="0" err="1"/>
              <a:t>mục</a:t>
            </a:r>
            <a:r>
              <a:rPr lang="en-US" dirty="0"/>
              <a:t> </a:t>
            </a:r>
            <a:r>
              <a:rPr lang="en-US" dirty="0" err="1"/>
              <a:t>đích</a:t>
            </a:r>
            <a:r>
              <a:rPr lang="en-US" dirty="0"/>
              <a:t> </a:t>
            </a:r>
            <a:r>
              <a:rPr lang="en-US" dirty="0" err="1"/>
              <a:t>tự</a:t>
            </a:r>
            <a:r>
              <a:rPr lang="en-US" dirty="0"/>
              <a:t> </a:t>
            </a:r>
            <a:r>
              <a:rPr lang="en-US" dirty="0" err="1"/>
              <a:t>thân</a:t>
            </a:r>
            <a:r>
              <a:rPr lang="en-US" dirty="0"/>
              <a:t> </a:t>
            </a:r>
            <a:r>
              <a:rPr lang="en-US" dirty="0" err="1"/>
              <a:t>vì</a:t>
            </a:r>
            <a:r>
              <a:rPr lang="en-US" dirty="0"/>
              <a:t> </a:t>
            </a:r>
            <a:r>
              <a:rPr lang="en-US" dirty="0" err="1"/>
              <a:t>chúng</a:t>
            </a:r>
            <a:r>
              <a:rPr lang="en-US" dirty="0"/>
              <a:t> ta </a:t>
            </a:r>
            <a:r>
              <a:rPr lang="en-US" dirty="0" err="1"/>
              <a:t>là</a:t>
            </a:r>
            <a:r>
              <a:rPr lang="en-US" dirty="0"/>
              <a:t> </a:t>
            </a:r>
            <a:r>
              <a:rPr lang="en-US" dirty="0" err="1"/>
              <a:t>những</a:t>
            </a:r>
            <a:r>
              <a:rPr lang="en-US" dirty="0"/>
              <a:t> </a:t>
            </a:r>
            <a:r>
              <a:rPr lang="en-US" dirty="0" err="1"/>
              <a:t>thực</a:t>
            </a:r>
            <a:r>
              <a:rPr lang="en-US" dirty="0"/>
              <a:t> </a:t>
            </a:r>
            <a:r>
              <a:rPr lang="en-US" dirty="0" err="1"/>
              <a:t>thể</a:t>
            </a:r>
            <a:r>
              <a:rPr lang="en-US" dirty="0"/>
              <a:t> </a:t>
            </a:r>
            <a:r>
              <a:rPr lang="en-US" dirty="0" err="1"/>
              <a:t>có</a:t>
            </a:r>
            <a:r>
              <a:rPr lang="en-US" dirty="0"/>
              <a:t> </a:t>
            </a:r>
            <a:r>
              <a:rPr lang="en-US" dirty="0" err="1"/>
              <a:t>lý</a:t>
            </a:r>
            <a:r>
              <a:rPr lang="en-US" dirty="0"/>
              <a:t> </a:t>
            </a:r>
            <a:r>
              <a:rPr lang="en-US" dirty="0" err="1"/>
              <a:t>trí</a:t>
            </a:r>
            <a:r>
              <a:rPr lang="en-US" dirty="0"/>
              <a:t>, </a:t>
            </a:r>
            <a:r>
              <a:rPr lang="en-US" dirty="0" err="1"/>
              <a:t>những</a:t>
            </a:r>
            <a:r>
              <a:rPr lang="en-US" dirty="0"/>
              <a:t> </a:t>
            </a:r>
            <a:r>
              <a:rPr lang="en-US" dirty="0" err="1"/>
              <a:t>giá</a:t>
            </a:r>
            <a:r>
              <a:rPr lang="en-US" dirty="0"/>
              <a:t> </a:t>
            </a:r>
            <a:r>
              <a:rPr lang="en-US" dirty="0" err="1"/>
              <a:t>trị</a:t>
            </a:r>
            <a:r>
              <a:rPr lang="en-US" dirty="0"/>
              <a:t> </a:t>
            </a:r>
            <a:r>
              <a:rPr lang="en-US" dirty="0" err="1"/>
              <a:t>của</a:t>
            </a:r>
            <a:r>
              <a:rPr lang="en-US" dirty="0"/>
              <a:t> con </a:t>
            </a:r>
            <a:r>
              <a:rPr lang="en-US" dirty="0" err="1"/>
              <a:t>người</a:t>
            </a:r>
            <a:r>
              <a:rPr lang="en-US" dirty="0"/>
              <a:t> </a:t>
            </a:r>
            <a:r>
              <a:rPr lang="en-US" dirty="0" err="1"/>
              <a:t>phải</a:t>
            </a:r>
            <a:r>
              <a:rPr lang="en-US" dirty="0"/>
              <a:t> </a:t>
            </a:r>
            <a:r>
              <a:rPr lang="en-US" dirty="0" err="1"/>
              <a:t>được</a:t>
            </a:r>
            <a:r>
              <a:rPr lang="en-US" dirty="0"/>
              <a:t> </a:t>
            </a:r>
            <a:r>
              <a:rPr lang="en-US" dirty="0" err="1"/>
              <a:t>tôn</a:t>
            </a:r>
            <a:r>
              <a:rPr lang="en-US" dirty="0"/>
              <a:t> </a:t>
            </a:r>
            <a:r>
              <a:rPr lang="en-US" dirty="0" err="1"/>
              <a:t>trọng</a:t>
            </a:r>
            <a:r>
              <a:rPr lang="en-US" dirty="0"/>
              <a:t> </a:t>
            </a:r>
            <a:r>
              <a:rPr lang="en-US" dirty="0" err="1"/>
              <a:t>như</a:t>
            </a:r>
            <a:r>
              <a:rPr lang="en-US" dirty="0"/>
              <a:t> </a:t>
            </a:r>
            <a:r>
              <a:rPr lang="en-US" dirty="0" err="1"/>
              <a:t>nhau</a:t>
            </a:r>
            <a:r>
              <a:rPr lang="en-US" dirty="0"/>
              <a:t>.</a:t>
            </a:r>
          </a:p>
        </p:txBody>
      </p:sp>
      <p:sp>
        <p:nvSpPr>
          <p:cNvPr id="2" name="TextBox 1">
            <a:extLst>
              <a:ext uri="{FF2B5EF4-FFF2-40B4-BE49-F238E27FC236}">
                <a16:creationId xmlns="" xmlns:a16="http://schemas.microsoft.com/office/drawing/2014/main" id="{CD475A36-6EBE-47B6-A3C2-44ABCFEF7072}"/>
              </a:ext>
            </a:extLst>
          </p:cNvPr>
          <p:cNvSpPr txBox="1"/>
          <p:nvPr/>
        </p:nvSpPr>
        <p:spPr>
          <a:xfrm>
            <a:off x="966786" y="2280014"/>
            <a:ext cx="10174946" cy="1200329"/>
          </a:xfrm>
          <a:prstGeom prst="rect">
            <a:avLst/>
          </a:prstGeom>
          <a:noFill/>
        </p:spPr>
        <p:txBody>
          <a:bodyPr wrap="square" rtlCol="0">
            <a:spAutoFit/>
          </a:bodyPr>
          <a:lstStyle>
            <a:defPPr>
              <a:defRPr lang="en-US"/>
            </a:defPPr>
            <a:lvl1pPr algn="just">
              <a:defRPr sz="2800"/>
            </a:lvl1pPr>
          </a:lstStyle>
          <a:p>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phẩm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phẩm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vi-VN" sz="2400" dirty="0">
                <a:latin typeface="Arial" panose="020B0604020202020204" pitchFamily="34" charset="0"/>
                <a:cs typeface="Arial" panose="020B0604020202020204" pitchFamily="34" charset="0"/>
              </a:rPr>
              <a:t> có ở </a:t>
            </a:r>
            <a:r>
              <a:rPr lang="en-US" sz="2400" dirty="0">
                <a:latin typeface="Arial" panose="020B0604020202020204" pitchFamily="34" charset="0"/>
                <a:cs typeface="Arial" panose="020B0604020202020204" pitchFamily="34" charset="0"/>
              </a:rPr>
              <a:t>con </a:t>
            </a:r>
            <a:r>
              <a:rPr lang="vi-VN" sz="2400" dirty="0">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hiện hữu nơi mỗi con 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phẩm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mỗi</a:t>
            </a:r>
            <a:r>
              <a:rPr lang="en-US" sz="2400" dirty="0">
                <a:latin typeface="Arial" panose="020B0604020202020204" pitchFamily="34" charset="0"/>
                <a:cs typeface="Arial" panose="020B0604020202020204" pitchFamily="34" charset="0"/>
              </a:rPr>
              <a:t> con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196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8EBADC5-707F-4E55-AFD5-F85953F6F630}"/>
              </a:ext>
            </a:extLst>
          </p:cNvPr>
          <p:cNvSpPr txBox="1"/>
          <p:nvPr/>
        </p:nvSpPr>
        <p:spPr>
          <a:xfrm>
            <a:off x="862781" y="2301618"/>
            <a:ext cx="10548169" cy="954107"/>
          </a:xfrm>
          <a:prstGeom prst="rect">
            <a:avLst/>
          </a:prstGeom>
          <a:noFill/>
        </p:spPr>
        <p:txBody>
          <a:bodyPr wrap="square" rtlCol="0">
            <a:spAutoFit/>
          </a:bodyPr>
          <a:lstStyle>
            <a:defPPr>
              <a:defRPr lang="en-US"/>
            </a:defPPr>
            <a:lvl1pP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nhân phẩm của người khác? </a:t>
            </a:r>
            <a:endParaRPr lang="en-US" dirty="0">
              <a:solidFill>
                <a:srgbClr val="0000FF"/>
              </a:solidFill>
            </a:endParaRPr>
          </a:p>
        </p:txBody>
      </p:sp>
      <p:sp>
        <p:nvSpPr>
          <p:cNvPr id="10" name="Arrow: Right 9">
            <a:extLst>
              <a:ext uri="{FF2B5EF4-FFF2-40B4-BE49-F238E27FC236}">
                <a16:creationId xmlns="" xmlns:a16="http://schemas.microsoft.com/office/drawing/2014/main" id="{DE5328DB-645B-4A73-8E17-41DB473EECFC}"/>
              </a:ext>
            </a:extLst>
          </p:cNvPr>
          <p:cNvSpPr/>
          <p:nvPr/>
        </p:nvSpPr>
        <p:spPr>
          <a:xfrm>
            <a:off x="1047751" y="3429000"/>
            <a:ext cx="2419350" cy="287655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D186F2FD-8DC0-46E8-932C-87FBCC9F9C7B}"/>
              </a:ext>
            </a:extLst>
          </p:cNvPr>
          <p:cNvSpPr txBox="1"/>
          <p:nvPr/>
        </p:nvSpPr>
        <p:spPr>
          <a:xfrm>
            <a:off x="1047750" y="4082445"/>
            <a:ext cx="2247900" cy="1569660"/>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pPr algn="l"/>
            <a:r>
              <a:rPr lang="vi-VN" sz="2400" dirty="0"/>
              <a:t>+ Những giá trị căn bản của nhân phẩm.</a:t>
            </a:r>
            <a:endParaRPr lang="en-US" sz="2400" dirty="0"/>
          </a:p>
        </p:txBody>
      </p:sp>
      <p:sp>
        <p:nvSpPr>
          <p:cNvPr id="12" name="TextBox 11">
            <a:extLst>
              <a:ext uri="{FF2B5EF4-FFF2-40B4-BE49-F238E27FC236}">
                <a16:creationId xmlns="" xmlns:a16="http://schemas.microsoft.com/office/drawing/2014/main" id="{5B0754D2-3E6D-4A4F-8161-222EAFFC5237}"/>
              </a:ext>
            </a:extLst>
          </p:cNvPr>
          <p:cNvSpPr txBox="1"/>
          <p:nvPr/>
        </p:nvSpPr>
        <p:spPr>
          <a:xfrm>
            <a:off x="3467101" y="3255725"/>
            <a:ext cx="7743824" cy="2554545"/>
          </a:xfrm>
          <a:prstGeom prst="rect">
            <a:avLst/>
          </a:prstGeom>
          <a:noFill/>
        </p:spPr>
        <p:txBody>
          <a:bodyPr wrap="square" rtlCol="0">
            <a:spAutoFit/>
          </a:bodyPr>
          <a:lstStyle>
            <a:defPPr>
              <a:defRPr lang="en-US"/>
            </a:defPPr>
            <a:lvl1pPr>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en-US" sz="2000" dirty="0"/>
              <a:t>- </a:t>
            </a:r>
            <a:r>
              <a:rPr lang="vi-VN" sz="2000" dirty="0"/>
              <a:t>Mọi người đều có quyền sống, tự do và an toàn cá nhân</a:t>
            </a:r>
            <a:endParaRPr lang="en-US" sz="2000" dirty="0"/>
          </a:p>
          <a:p>
            <a:pPr algn="just"/>
            <a:r>
              <a:rPr lang="en-US" sz="2000" dirty="0"/>
              <a:t>- </a:t>
            </a:r>
            <a:r>
              <a:rPr lang="vi-VN" sz="2000" dirty="0"/>
              <a:t>Mọi người đều có quyền thừa nhận tư cách là con người trước pháp luật ở khắp mọi nơi.</a:t>
            </a:r>
            <a:endParaRPr lang="en-US" sz="2000" dirty="0"/>
          </a:p>
          <a:p>
            <a:pPr algn="just"/>
            <a:r>
              <a:rPr lang="en-US" sz="2000" dirty="0"/>
              <a:t>- </a:t>
            </a:r>
            <a:r>
              <a:rPr lang="vi-VN" sz="2000" dirty="0"/>
              <a:t>Không ai có thể bị tra tấn, đối xử hoặc trừng phạt một cách tàn ác, vô nhân đạo.</a:t>
            </a:r>
            <a:endParaRPr lang="en-US" sz="2000" dirty="0"/>
          </a:p>
          <a:p>
            <a:pPr algn="just"/>
            <a:r>
              <a:rPr lang="en-US" sz="2000" dirty="0"/>
              <a:t>- </a:t>
            </a:r>
            <a:r>
              <a:rPr lang="vi-VN" sz="2000" dirty="0"/>
              <a:t>Không ai bị can thiệp một cách tùy tiện hoặc bất hợp pháp vào đời sống riêng tư, gia đình, nhà ở, thư tín, hoặc bị xâm phạm bất hợp pháp đến danh dự và uy tín...</a:t>
            </a:r>
            <a:endParaRPr lang="en-US" sz="2000" dirty="0"/>
          </a:p>
        </p:txBody>
      </p:sp>
    </p:spTree>
    <p:extLst>
      <p:ext uri="{BB962C8B-B14F-4D97-AF65-F5344CB8AC3E}">
        <p14:creationId xmlns:p14="http://schemas.microsoft.com/office/powerpoint/2010/main" val="3325370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8EBADC5-707F-4E55-AFD5-F85953F6F630}"/>
              </a:ext>
            </a:extLst>
          </p:cNvPr>
          <p:cNvSpPr txBox="1"/>
          <p:nvPr/>
        </p:nvSpPr>
        <p:spPr>
          <a:xfrm>
            <a:off x="862781" y="2301618"/>
            <a:ext cx="10548169" cy="954107"/>
          </a:xfrm>
          <a:prstGeom prst="rect">
            <a:avLst/>
          </a:prstGeom>
          <a:noFill/>
        </p:spPr>
        <p:txBody>
          <a:bodyPr wrap="square" rtlCol="0">
            <a:spAutoFit/>
          </a:bodyPr>
          <a:lstStyle>
            <a:defPPr>
              <a:defRPr lang="en-US"/>
            </a:defPPr>
            <a:lvl1pP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nhân phẩm của người khác? </a:t>
            </a:r>
            <a:endParaRPr lang="en-US" dirty="0">
              <a:solidFill>
                <a:srgbClr val="0000FF"/>
              </a:solidFill>
            </a:endParaRPr>
          </a:p>
        </p:txBody>
      </p:sp>
      <p:sp>
        <p:nvSpPr>
          <p:cNvPr id="10" name="Arrow: Right 9">
            <a:extLst>
              <a:ext uri="{FF2B5EF4-FFF2-40B4-BE49-F238E27FC236}">
                <a16:creationId xmlns="" xmlns:a16="http://schemas.microsoft.com/office/drawing/2014/main" id="{DE5328DB-645B-4A73-8E17-41DB473EECFC}"/>
              </a:ext>
            </a:extLst>
          </p:cNvPr>
          <p:cNvSpPr/>
          <p:nvPr/>
        </p:nvSpPr>
        <p:spPr>
          <a:xfrm>
            <a:off x="1047751" y="3429000"/>
            <a:ext cx="2419350" cy="287655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D186F2FD-8DC0-46E8-932C-87FBCC9F9C7B}"/>
              </a:ext>
            </a:extLst>
          </p:cNvPr>
          <p:cNvSpPr txBox="1"/>
          <p:nvPr/>
        </p:nvSpPr>
        <p:spPr>
          <a:xfrm>
            <a:off x="1047750" y="4082445"/>
            <a:ext cx="2247900" cy="1569660"/>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pPr algn="l"/>
            <a:r>
              <a:rPr lang="vi-VN" sz="2400" dirty="0"/>
              <a:t>+ Những giá trị căn bản của nhân phẩm.</a:t>
            </a:r>
            <a:endParaRPr lang="en-US" sz="2400" dirty="0"/>
          </a:p>
        </p:txBody>
      </p:sp>
      <p:sp>
        <p:nvSpPr>
          <p:cNvPr id="2" name="TextBox 1">
            <a:extLst>
              <a:ext uri="{FF2B5EF4-FFF2-40B4-BE49-F238E27FC236}">
                <a16:creationId xmlns="" xmlns:a16="http://schemas.microsoft.com/office/drawing/2014/main" id="{AC402F52-84E7-4538-B330-BB9DC4081F6E}"/>
              </a:ext>
            </a:extLst>
          </p:cNvPr>
          <p:cNvSpPr txBox="1"/>
          <p:nvPr/>
        </p:nvSpPr>
        <p:spPr>
          <a:xfrm>
            <a:off x="3823519" y="2988494"/>
            <a:ext cx="7396931" cy="3323987"/>
          </a:xfrm>
          <a:prstGeom prst="rect">
            <a:avLst/>
          </a:prstGeom>
          <a:noFill/>
        </p:spPr>
        <p:txBody>
          <a:bodyPr wrap="square" rtlCol="0">
            <a:spAutoFit/>
          </a:bodyPr>
          <a:lstStyle>
            <a:defPPr>
              <a:defRPr lang="en-US"/>
            </a:defPPr>
            <a:lvl1pPr algn="ctr">
              <a:defRPr sz="32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FF3300"/>
                </a:solidFill>
              </a:rPr>
              <a:t>“Tất cả mọi người đều sinh ra có quyền bình đẳng. Tạo hóa cho họ những quyền không ai có thể xâm phạm được; trong những quyền ấy, có quyền được sống, quyền tự do và quyền mưu cầu hạnh phúc” </a:t>
            </a:r>
            <a:r>
              <a:rPr lang="vi-VN" sz="1800" dirty="0">
                <a:solidFill>
                  <a:srgbClr val="FF3300"/>
                </a:solidFill>
              </a:rPr>
              <a:t>(Hồ Chí Minh, Tuyên ngôn Độc lập)</a:t>
            </a:r>
            <a:endParaRPr lang="en-US" sz="1800" dirty="0">
              <a:solidFill>
                <a:srgbClr val="FF3300"/>
              </a:solidFill>
            </a:endParaRPr>
          </a:p>
        </p:txBody>
      </p:sp>
    </p:spTree>
    <p:extLst>
      <p:ext uri="{BB962C8B-B14F-4D97-AF65-F5344CB8AC3E}">
        <p14:creationId xmlns:p14="http://schemas.microsoft.com/office/powerpoint/2010/main" val="1959583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8EBADC5-707F-4E55-AFD5-F85953F6F630}"/>
              </a:ext>
            </a:extLst>
          </p:cNvPr>
          <p:cNvSpPr txBox="1"/>
          <p:nvPr/>
        </p:nvSpPr>
        <p:spPr>
          <a:xfrm>
            <a:off x="862781" y="2301618"/>
            <a:ext cx="10548169" cy="954107"/>
          </a:xfrm>
          <a:prstGeom prst="rect">
            <a:avLst/>
          </a:prstGeom>
          <a:noFill/>
        </p:spPr>
        <p:txBody>
          <a:bodyPr wrap="square" rtlCol="0">
            <a:spAutoFit/>
          </a:bodyPr>
          <a:lstStyle>
            <a:defPPr>
              <a:defRPr lang="en-US"/>
            </a:defPPr>
            <a:lvl1pP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nhân phẩm của người khác? </a:t>
            </a:r>
            <a:endParaRPr lang="en-US" dirty="0">
              <a:solidFill>
                <a:srgbClr val="0000FF"/>
              </a:solidFill>
            </a:endParaRPr>
          </a:p>
        </p:txBody>
      </p:sp>
      <p:sp>
        <p:nvSpPr>
          <p:cNvPr id="10" name="Arrow: Right 9">
            <a:extLst>
              <a:ext uri="{FF2B5EF4-FFF2-40B4-BE49-F238E27FC236}">
                <a16:creationId xmlns="" xmlns:a16="http://schemas.microsoft.com/office/drawing/2014/main" id="{DE5328DB-645B-4A73-8E17-41DB473EECFC}"/>
              </a:ext>
            </a:extLst>
          </p:cNvPr>
          <p:cNvSpPr/>
          <p:nvPr/>
        </p:nvSpPr>
        <p:spPr>
          <a:xfrm>
            <a:off x="1047751" y="3429000"/>
            <a:ext cx="1828799" cy="287655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EDE0CD63-FD98-4A7F-8189-7025EACC957E}"/>
              </a:ext>
            </a:extLst>
          </p:cNvPr>
          <p:cNvSpPr txBox="1"/>
          <p:nvPr/>
        </p:nvSpPr>
        <p:spPr>
          <a:xfrm>
            <a:off x="1047751" y="4065350"/>
            <a:ext cx="1647824" cy="1569660"/>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pPr algn="l"/>
            <a:r>
              <a:rPr lang="vi-VN" sz="2400" dirty="0"/>
              <a:t>- Vai trò của nhân phẩm con người. </a:t>
            </a:r>
            <a:endParaRPr lang="en-US" sz="2400" dirty="0"/>
          </a:p>
        </p:txBody>
      </p:sp>
      <p:sp>
        <p:nvSpPr>
          <p:cNvPr id="12" name="TextBox 11">
            <a:extLst>
              <a:ext uri="{FF2B5EF4-FFF2-40B4-BE49-F238E27FC236}">
                <a16:creationId xmlns="" xmlns:a16="http://schemas.microsoft.com/office/drawing/2014/main" id="{8EAA705F-78AC-46EF-920A-C5C0EAF55273}"/>
              </a:ext>
            </a:extLst>
          </p:cNvPr>
          <p:cNvSpPr txBox="1"/>
          <p:nvPr/>
        </p:nvSpPr>
        <p:spPr>
          <a:xfrm>
            <a:off x="3124200" y="3246200"/>
            <a:ext cx="8124825" cy="2862322"/>
          </a:xfrm>
          <a:prstGeom prst="rect">
            <a:avLst/>
          </a:prstGeom>
          <a:noFill/>
        </p:spPr>
        <p:txBody>
          <a:bodyPr wrap="square" rtlCol="0">
            <a:spAutoFit/>
          </a:bodyPr>
          <a:lstStyle>
            <a:defPPr>
              <a:defRPr lang="en-US"/>
            </a:defPPr>
            <a:lvl1pPr>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en-US" sz="2000" dirty="0"/>
              <a:t>	</a:t>
            </a:r>
            <a:r>
              <a:rPr lang="vi-VN" sz="2000" dirty="0"/>
              <a:t>Nhân phẩm, là những phẩm giá bẩm sinh của con người, là những quyền bình đẳng bất khả chuyển nhượng của tất cả các phần tử trong đại gia đình nhân loại, là nền tảng của tự do, công lý và hòa bình thế giới.</a:t>
            </a:r>
            <a:endParaRPr lang="en-US" sz="2000" dirty="0"/>
          </a:p>
          <a:p>
            <a:pPr algn="just"/>
            <a:r>
              <a:rPr lang="en-US" sz="2000" dirty="0"/>
              <a:t>	</a:t>
            </a:r>
            <a:r>
              <a:rPr lang="vi-VN" sz="2000" dirty="0"/>
              <a:t>Nhân phẩn là những giá trị thiêng liêng và cao quý chỉ con người mới có, khẳng định vị trí cao nhất của con người trong thế giới sinh vật trên trái đất.</a:t>
            </a:r>
            <a:endParaRPr lang="en-US" sz="2000" dirty="0"/>
          </a:p>
          <a:p>
            <a:pPr algn="just"/>
            <a:r>
              <a:rPr lang="en-US" sz="2000" dirty="0"/>
              <a:t>	</a:t>
            </a:r>
            <a:r>
              <a:rPr lang="vi-VN" sz="2000" dirty="0"/>
              <a:t>Nhân phẩm vừa là nền tảng, vừa là giá trị mục tiêu để con người tôn trọng và bảo vệ những phẩm giá cao quý đó của mình</a:t>
            </a:r>
            <a:endParaRPr lang="en-US" sz="2000" dirty="0"/>
          </a:p>
        </p:txBody>
      </p:sp>
    </p:spTree>
    <p:extLst>
      <p:ext uri="{BB962C8B-B14F-4D97-AF65-F5344CB8AC3E}">
        <p14:creationId xmlns:p14="http://schemas.microsoft.com/office/powerpoint/2010/main" val="2475573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8EBADC5-707F-4E55-AFD5-F85953F6F630}"/>
              </a:ext>
            </a:extLst>
          </p:cNvPr>
          <p:cNvSpPr txBox="1"/>
          <p:nvPr/>
        </p:nvSpPr>
        <p:spPr>
          <a:xfrm>
            <a:off x="862781" y="2301618"/>
            <a:ext cx="10548169" cy="954107"/>
          </a:xfrm>
          <a:prstGeom prst="rect">
            <a:avLst/>
          </a:prstGeom>
          <a:noFill/>
        </p:spPr>
        <p:txBody>
          <a:bodyPr wrap="square" rtlCol="0">
            <a:spAutoFit/>
          </a:bodyPr>
          <a:lstStyle>
            <a:defPPr>
              <a:defRPr lang="en-US"/>
            </a:defPPr>
            <a:lvl1pP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nhân phẩm của người khác? </a:t>
            </a:r>
            <a:endParaRPr lang="en-US" dirty="0">
              <a:solidFill>
                <a:srgbClr val="0000FF"/>
              </a:solidFill>
            </a:endParaRPr>
          </a:p>
        </p:txBody>
      </p:sp>
      <p:sp>
        <p:nvSpPr>
          <p:cNvPr id="10" name="Arrow: Right 9">
            <a:extLst>
              <a:ext uri="{FF2B5EF4-FFF2-40B4-BE49-F238E27FC236}">
                <a16:creationId xmlns="" xmlns:a16="http://schemas.microsoft.com/office/drawing/2014/main" id="{DE5328DB-645B-4A73-8E17-41DB473EECFC}"/>
              </a:ext>
            </a:extLst>
          </p:cNvPr>
          <p:cNvSpPr/>
          <p:nvPr/>
        </p:nvSpPr>
        <p:spPr>
          <a:xfrm>
            <a:off x="1047751" y="3429000"/>
            <a:ext cx="3428999" cy="287655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7A0B9FA1-87EA-4047-96F4-AABD2E704521}"/>
              </a:ext>
            </a:extLst>
          </p:cNvPr>
          <p:cNvSpPr txBox="1"/>
          <p:nvPr/>
        </p:nvSpPr>
        <p:spPr>
          <a:xfrm>
            <a:off x="1047751" y="4082656"/>
            <a:ext cx="2775768" cy="1477328"/>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1800" dirty="0"/>
              <a:t>- Xâm phạm nhân phẩm của người khác và thực trạng xâm phạm nhân phẩm của người khác hiện nay. </a:t>
            </a:r>
            <a:endParaRPr lang="en-US" sz="1800" dirty="0"/>
          </a:p>
        </p:txBody>
      </p:sp>
      <p:sp>
        <p:nvSpPr>
          <p:cNvPr id="11" name="TextBox 10">
            <a:extLst>
              <a:ext uri="{FF2B5EF4-FFF2-40B4-BE49-F238E27FC236}">
                <a16:creationId xmlns="" xmlns:a16="http://schemas.microsoft.com/office/drawing/2014/main" id="{5B74A7EA-F17F-467C-BBB4-D7FF8D40B595}"/>
              </a:ext>
            </a:extLst>
          </p:cNvPr>
          <p:cNvSpPr txBox="1"/>
          <p:nvPr/>
        </p:nvSpPr>
        <p:spPr>
          <a:xfrm>
            <a:off x="4476750" y="2889230"/>
            <a:ext cx="6572250" cy="3416320"/>
          </a:xfrm>
          <a:prstGeom prst="rect">
            <a:avLst/>
          </a:prstGeom>
          <a:noFill/>
        </p:spPr>
        <p:txBody>
          <a:bodyPr wrap="square" rtlCol="0">
            <a:spAutoFit/>
          </a:bodyPr>
          <a:lstStyle>
            <a:defPPr>
              <a:defRPr lang="en-US"/>
            </a:defPPr>
            <a:lvl1pPr algn="just">
              <a:defRPr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Xâm phạm nhân phẩm của người khác:</a:t>
            </a:r>
            <a:endParaRPr lang="en-US" dirty="0"/>
          </a:p>
          <a:p>
            <a:endParaRPr lang="en-US" dirty="0"/>
          </a:p>
          <a:p>
            <a:r>
              <a:rPr lang="en-US" dirty="0"/>
              <a:t>	</a:t>
            </a:r>
            <a:r>
              <a:rPr lang="vi-VN" dirty="0"/>
              <a:t>Xâm hại nhân phẩm của người khác là hành vi nguy hiểm cho xã hội do các cá nhân hoặc pháp nhân thực hiện xâm phạm đến nhân phẩm của con người.</a:t>
            </a:r>
            <a:endParaRPr lang="en-US" dirty="0"/>
          </a:p>
          <a:p>
            <a:endParaRPr lang="en-US" dirty="0"/>
          </a:p>
          <a:p>
            <a:r>
              <a:rPr lang="en-US" dirty="0"/>
              <a:t>	</a:t>
            </a:r>
            <a:r>
              <a:rPr lang="vi-VN" dirty="0"/>
              <a:t>Tội phạm xâm hại nhân phẩm của người khác là những hành vi nguy hiểm cho xã hội được quy định trong Bộ luật Hình sự, do người có năng lực trách nhiệm hình sự thực hiện một cách cố ý hoặc vô ý, xâm phạm đến quyền con người, quyền, lợi ích hợp pháp của công dân phải bị xử lý hình sự.</a:t>
            </a:r>
            <a:endParaRPr lang="en-US" dirty="0"/>
          </a:p>
        </p:txBody>
      </p:sp>
    </p:spTree>
    <p:extLst>
      <p:ext uri="{BB962C8B-B14F-4D97-AF65-F5344CB8AC3E}">
        <p14:creationId xmlns:p14="http://schemas.microsoft.com/office/powerpoint/2010/main" val="427600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9" name="Rectangle 8"/>
          <p:cNvSpPr/>
          <p:nvPr/>
        </p:nvSpPr>
        <p:spPr>
          <a:xfrm>
            <a:off x="3823519" y="6418615"/>
            <a:ext cx="4544962" cy="369332"/>
          </a:xfrm>
          <a:prstGeom prst="rect">
            <a:avLst/>
          </a:prstGeom>
        </p:spPr>
        <p:txBody>
          <a:bodyPr wrap="none">
            <a:spAutoFit/>
          </a:bodyPr>
          <a:lstStyle/>
          <a:p>
            <a:pPr lvl="0" algn="ctr"/>
            <a:r>
              <a:rPr lang="en-US" b="1" dirty="0">
                <a:solidFill>
                  <a:srgbClr val="FF0000"/>
                </a:solidFill>
                <a:latin typeface="Arial" panose="020B0604020202020204" pitchFamily="34" charset="0"/>
                <a:cs typeface="Arial" panose="020B0604020202020204" pitchFamily="34" charset="0"/>
              </a:rPr>
              <a:t>BỘ MÔN GIÁO DỤC CHÍNH TRỊ - QP, AN</a:t>
            </a:r>
          </a:p>
        </p:txBody>
      </p:sp>
      <p:sp>
        <p:nvSpPr>
          <p:cNvPr id="7" name="TextBox 6">
            <a:extLst>
              <a:ext uri="{FF2B5EF4-FFF2-40B4-BE49-F238E27FC236}">
                <a16:creationId xmlns="" xmlns:a16="http://schemas.microsoft.com/office/drawing/2014/main" id="{0914273D-3E1E-4DBE-B2CE-EF265095D396}"/>
              </a:ext>
            </a:extLst>
          </p:cNvPr>
          <p:cNvSpPr txBox="1"/>
          <p:nvPr/>
        </p:nvSpPr>
        <p:spPr>
          <a:xfrm>
            <a:off x="1862137" y="334991"/>
            <a:ext cx="8300766" cy="584775"/>
          </a:xfrm>
          <a:prstGeom prst="rect">
            <a:avLst/>
          </a:prstGeom>
          <a:noFill/>
        </p:spPr>
        <p:txBody>
          <a:bodyPr wrap="square" rtlCol="0">
            <a:spAutoFit/>
          </a:bodyPr>
          <a:lstStyle/>
          <a:p>
            <a:pPr algn="ctr"/>
            <a:r>
              <a:rPr lang="vi-VN" sz="32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 Một số khái niệm cơ bản</a:t>
            </a:r>
            <a:endParaRPr lang="en-US"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015B2FC2-E3B3-467E-A6D3-0BD152F1F1D2}"/>
              </a:ext>
            </a:extLst>
          </p:cNvPr>
          <p:cNvSpPr txBox="1"/>
          <p:nvPr/>
        </p:nvSpPr>
        <p:spPr>
          <a:xfrm>
            <a:off x="862781" y="1778398"/>
            <a:ext cx="7505700" cy="523220"/>
          </a:xfrm>
          <a:prstGeom prst="rect">
            <a:avLst/>
          </a:prstGeom>
          <a:noFill/>
        </p:spPr>
        <p:txBody>
          <a:bodyPr wrap="square" rtlCol="0">
            <a:spAutoFit/>
          </a:bodyPr>
          <a:lstStyle/>
          <a:p>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Khái</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US" sz="2800" b="1" i="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niệm</a:t>
            </a:r>
            <a:r>
              <a:rPr lang="en-US"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t>
            </a:r>
            <a:r>
              <a:rPr lang="vi-VN" sz="28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hân phẩm</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8EBADC5-707F-4E55-AFD5-F85953F6F630}"/>
              </a:ext>
            </a:extLst>
          </p:cNvPr>
          <p:cNvSpPr txBox="1"/>
          <p:nvPr/>
        </p:nvSpPr>
        <p:spPr>
          <a:xfrm>
            <a:off x="862781" y="2301618"/>
            <a:ext cx="10548169" cy="954107"/>
          </a:xfrm>
          <a:prstGeom prst="rect">
            <a:avLst/>
          </a:prstGeom>
          <a:noFill/>
        </p:spPr>
        <p:txBody>
          <a:bodyPr wrap="square" rtlCol="0">
            <a:spAutoFit/>
          </a:bodyPr>
          <a:lstStyle>
            <a:defPPr>
              <a:defRPr lang="en-US"/>
            </a:defPPr>
            <a:lvl1pPr>
              <a:defRPr sz="28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just"/>
            <a:r>
              <a:rPr lang="vi-VN" dirty="0">
                <a:solidFill>
                  <a:srgbClr val="0000FF"/>
                </a:solidFill>
              </a:rPr>
              <a:t>Tại sao phải phòng chống tội phạm xâm phạm nhân phẩm của người khác? </a:t>
            </a:r>
            <a:endParaRPr lang="en-US" dirty="0">
              <a:solidFill>
                <a:srgbClr val="0000FF"/>
              </a:solidFill>
            </a:endParaRPr>
          </a:p>
        </p:txBody>
      </p:sp>
      <p:sp>
        <p:nvSpPr>
          <p:cNvPr id="10" name="Arrow: Right 9">
            <a:extLst>
              <a:ext uri="{FF2B5EF4-FFF2-40B4-BE49-F238E27FC236}">
                <a16:creationId xmlns="" xmlns:a16="http://schemas.microsoft.com/office/drawing/2014/main" id="{DE5328DB-645B-4A73-8E17-41DB473EECFC}"/>
              </a:ext>
            </a:extLst>
          </p:cNvPr>
          <p:cNvSpPr/>
          <p:nvPr/>
        </p:nvSpPr>
        <p:spPr>
          <a:xfrm>
            <a:off x="1047751" y="3429000"/>
            <a:ext cx="3428999" cy="287655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7A0B9FA1-87EA-4047-96F4-AABD2E704521}"/>
              </a:ext>
            </a:extLst>
          </p:cNvPr>
          <p:cNvSpPr txBox="1"/>
          <p:nvPr/>
        </p:nvSpPr>
        <p:spPr>
          <a:xfrm>
            <a:off x="1047751" y="4082656"/>
            <a:ext cx="2775768" cy="1477328"/>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1800" dirty="0"/>
              <a:t>- Xâm phạm nhân phẩm của người khác và thực trạng xâm phạm nhân phẩm của người khác hiện nay. </a:t>
            </a:r>
            <a:endParaRPr lang="en-US" sz="1800" dirty="0"/>
          </a:p>
        </p:txBody>
      </p:sp>
      <p:sp>
        <p:nvSpPr>
          <p:cNvPr id="4" name="TextBox 3">
            <a:extLst>
              <a:ext uri="{FF2B5EF4-FFF2-40B4-BE49-F238E27FC236}">
                <a16:creationId xmlns="" xmlns:a16="http://schemas.microsoft.com/office/drawing/2014/main" id="{9711F855-6A00-4D8A-B825-B9814953AC39}"/>
              </a:ext>
            </a:extLst>
          </p:cNvPr>
          <p:cNvSpPr txBox="1"/>
          <p:nvPr/>
        </p:nvSpPr>
        <p:spPr>
          <a:xfrm>
            <a:off x="4623515" y="4082656"/>
            <a:ext cx="6181860" cy="1384995"/>
          </a:xfrm>
          <a:prstGeom prst="rect">
            <a:avLst/>
          </a:prstGeom>
          <a:noFill/>
        </p:spPr>
        <p:txBody>
          <a:bodyPr wrap="square" rtlCol="0">
            <a:spAutoFit/>
          </a:bodyPr>
          <a:lstStyle>
            <a:defPPr>
              <a:defRPr lang="en-US"/>
            </a:defPPr>
            <a:lvl1pPr algn="just">
              <a:defRPr sz="28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Thực trạng xâm phạm nhân phẩm của người khác hiện nay</a:t>
            </a:r>
            <a:r>
              <a:rPr lang="vi-VN" dirty="0" smtClean="0"/>
              <a:t>.......</a:t>
            </a:r>
            <a:endParaRPr lang="en-US" dirty="0"/>
          </a:p>
          <a:p>
            <a:r>
              <a:rPr lang="en-US" dirty="0"/>
              <a:t>	</a:t>
            </a:r>
          </a:p>
        </p:txBody>
      </p:sp>
    </p:spTree>
    <p:extLst>
      <p:ext uri="{BB962C8B-B14F-4D97-AF65-F5344CB8AC3E}">
        <p14:creationId xmlns:p14="http://schemas.microsoft.com/office/powerpoint/2010/main" val="881987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
  <TotalTime>1517</TotalTime>
  <Words>4053</Words>
  <Application>Microsoft Office PowerPoint</Application>
  <PresentationFormat>Widescreen</PresentationFormat>
  <Paragraphs>237</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Cambria</vt:lpstr>
      <vt:lpstr>Nunito</vt:lpstr>
      <vt:lpstr>Nunito-Regular</vt:lpstr>
      <vt:lpstr>tahoma</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125</cp:revision>
  <dcterms:created xsi:type="dcterms:W3CDTF">2020-08-20T16:52:25Z</dcterms:created>
  <dcterms:modified xsi:type="dcterms:W3CDTF">2021-11-18T11:39:26Z</dcterms:modified>
</cp:coreProperties>
</file>